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comments/comment2.xml" ContentType="application/vnd.openxmlformats-officedocument.presentationml.comment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6" r:id="rId1"/>
  </p:sldMasterIdLst>
  <p:notesMasterIdLst>
    <p:notesMasterId r:id="rId19"/>
  </p:notesMasterIdLst>
  <p:sldIdLst>
    <p:sldId id="1761" r:id="rId2"/>
    <p:sldId id="1763" r:id="rId3"/>
    <p:sldId id="1753" r:id="rId4"/>
    <p:sldId id="1765" r:id="rId5"/>
    <p:sldId id="1757" r:id="rId6"/>
    <p:sldId id="1766" r:id="rId7"/>
    <p:sldId id="1767" r:id="rId8"/>
    <p:sldId id="1768" r:id="rId9"/>
    <p:sldId id="1771" r:id="rId10"/>
    <p:sldId id="1769" r:id="rId11"/>
    <p:sldId id="1772" r:id="rId12"/>
    <p:sldId id="1773" r:id="rId13"/>
    <p:sldId id="1764" r:id="rId14"/>
    <p:sldId id="1775" r:id="rId15"/>
    <p:sldId id="1760" r:id="rId16"/>
    <p:sldId id="1776" r:id="rId17"/>
    <p:sldId id="1746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2">
          <p15:clr>
            <a:srgbClr val="A4A3A4"/>
          </p15:clr>
        </p15:guide>
        <p15:guide id="2" pos="37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PTer_Tang" initials="z" lastIdx="1" clrIdx="0"/>
  <p:cmAuthor id="1" name="闽 袁" initials="闽袁" lastIdx="4" clrIdx="1">
    <p:extLst>
      <p:ext uri="{19B8F6BF-5375-455C-9EA6-DF929625EA0E}">
        <p15:presenceInfo xmlns:p15="http://schemas.microsoft.com/office/powerpoint/2012/main" userId="ef4b159443bcc84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ACAB"/>
    <a:srgbClr val="FFFFFF"/>
    <a:srgbClr val="D9D9D9"/>
    <a:srgbClr val="86C1C1"/>
    <a:srgbClr val="43817D"/>
    <a:srgbClr val="3C7472"/>
    <a:srgbClr val="DCDCDC"/>
    <a:srgbClr val="F0F0F0"/>
    <a:srgbClr val="E6E6E6"/>
    <a:srgbClr val="C8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53" autoAdjust="0"/>
  </p:normalViewPr>
  <p:slideViewPr>
    <p:cSldViewPr snapToGrid="0">
      <p:cViewPr varScale="1">
        <p:scale>
          <a:sx n="48" d="100"/>
          <a:sy n="48" d="100"/>
        </p:scale>
        <p:origin x="24" y="1328"/>
      </p:cViewPr>
      <p:guideLst>
        <p:guide orient="horz" pos="2152"/>
        <p:guide pos="379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8-25T14:34:40.086" idx="1">
    <p:pos x="10" y="10"/>
    <p:text>能够一键分析一个pcap文件，输出所有视频流连接、交互过程、异常点，节省大量人工排查时间。
在实际使用中，帮助快速定位“设备是否没有推流”、“抓包是否不完整”、“认证失败是否被解决”等问题。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8-25T14:34:40.086" idx="4">
    <p:pos x="10" y="10"/>
    <p:text>能够一键分析一个pcap文件，输出所有视频流连接、交互过程、异常点，节省大量人工排查时间。
在实际使用中，帮助快速定位“设备是否没有推流”、“抓包是否不完整”、“认证失败是否被解决”等问题。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8-25T14:34:40.086" idx="2">
    <p:pos x="10" y="10"/>
    <p:text>能够一键分析一个pcap文件，输出所有视频流连接、交互过程、异常点，节省大量人工排查时间。
在实际使用中，帮助快速定位“设备是否没有推流”、“抓包是否不完整”、“认证失败是否被解决”等问题。</p:text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F10A1-6B52-4F9C-BDB2-128F2BC7D8CE}" type="datetimeFigureOut">
              <a:rPr lang="zh-CN" altLang="en-US" smtClean="0"/>
              <a:t>2025/8/27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712D0-3A9A-489E-80EB-5844AEC8C3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135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0F7BE-16CD-4F2A-A360-0B281A81F73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237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32367-A324-CFB6-680C-2A1B9B85D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68EC5F5-6A9D-4E85-E265-06036D325C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70891D1-5390-A352-852B-EBC338FF3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C954DF-0403-5EF7-C660-AC795DA43B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0F7BE-16CD-4F2A-A360-0B281A81F73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933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7975F-F327-ED01-CA63-E6798ECD8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3B0C952-3D15-AB04-B362-E7046C3420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48C52D7-692D-E6EE-EEF6-D476BBF449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A40288-0CCC-2A3A-B5B1-A6D118A4C2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0F7BE-16CD-4F2A-A360-0B281A81F73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5489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52953-0B5F-14DF-98D6-2A89247AE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C01C566-ECC2-68F3-CD8B-39A854E17B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1E10986-7090-49C1-763F-B6FB482CA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AC0C84-7F9C-A9B1-2F39-E3DF4FEEDA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0F7BE-16CD-4F2A-A360-0B281A81F73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301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AF6C6-A9C2-C0E3-E49F-3DE9BCBB3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7BF6166-04B9-4A93-249C-079EEBD893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D82CAA8-614F-A5E0-4604-7E89FEA040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25C385-6006-8578-4CCA-F1D08572AC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0F7BE-16CD-4F2A-A360-0B281A81F73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5499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DDF32-F83A-1A24-6570-59077B796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1719E31-E599-806D-A971-E725B910D9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D61A827-3BA0-9220-CECF-0F3BC58CDF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39F58D-0608-0377-9630-1A20516704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0F7BE-16CD-4F2A-A360-0B281A81F73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385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0F7BE-16CD-4F2A-A360-0B281A81F73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76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98196-0338-EAFA-3A75-6503D624D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74DFEC4-6028-25A1-02CC-7CFA00A97F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BB67A7B-1272-040C-202D-C873036724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348BC2-5889-63A8-1944-9D076D7690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0F7BE-16CD-4F2A-A360-0B281A81F73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9507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0F7BE-16CD-4F2A-A360-0B281A81F73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82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6BFF2-FF23-F0C4-CC0B-5EAE86B6C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864773A-EC1A-4AB9-D826-F01D57BC42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35A99AD-B654-E48B-A512-AA06CEDE36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1BCEED-ACAE-8F0B-283C-82C61BBD86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0F7BE-16CD-4F2A-A360-0B281A81F73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553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0F7BE-16CD-4F2A-A360-0B281A81F73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6705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265C5-7762-36A7-1085-27B2CA357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63AC259-5F5B-6B02-1313-91E4D1390B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732E07B-F41C-AABC-44A1-DE9179D4B6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3A97AE-6FF3-B605-C773-8588DF1DD6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0F7BE-16CD-4F2A-A360-0B281A81F73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130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0F7BE-16CD-4F2A-A360-0B281A81F73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787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475D1-48D8-9439-BC6D-F6F1076FA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619A100-8F06-8796-CB96-C5B29E4DAE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61807BD-4085-356F-7BEC-9B3CBE3F60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41A267-08BC-040B-1B0C-87A0206955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0F7BE-16CD-4F2A-A360-0B281A81F73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1368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01FE9-FFDF-D006-A31D-41DC3B85B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9177DC7-08DD-F1CA-8343-D549D531DB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61F3D54-F428-1CEC-0501-6DD635C94F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B00396-3F56-5CB7-A1A7-8CA6393EC5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0F7BE-16CD-4F2A-A360-0B281A81F73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002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CCA51-AFBA-D785-B8C8-630D445BE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DEC8946-98FA-932F-DD56-C4E5DF8171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342F5C6-296C-C76B-AB9E-53FB851F3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3C0E92-4E30-E2D3-EE41-23F219F434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0F7BE-16CD-4F2A-A360-0B281A81F73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1224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10418-FFB5-1B93-95AA-A20AC8E5C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6870081-0C0F-340D-B72E-430424FCBB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886B2A5-0090-3D2D-8204-AA8A820F2C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6D3D83-1B6F-8B4A-8CB2-C798DCD8AD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0F7BE-16CD-4F2A-A360-0B281A81F73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6504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739C015-58DB-4C99-A24D-A02D56F4D7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0" b="23680"/>
          <a:stretch/>
        </p:blipFill>
        <p:spPr>
          <a:xfrm>
            <a:off x="0" y="2101434"/>
            <a:ext cx="10737448" cy="4652463"/>
          </a:xfrm>
          <a:prstGeom prst="rect">
            <a:avLst/>
          </a:prstGeom>
        </p:spPr>
      </p:pic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3BD35E0B-D0D6-4D91-BFF7-B2169F3CA2BC}"/>
              </a:ext>
            </a:extLst>
          </p:cNvPr>
          <p:cNvSpPr/>
          <p:nvPr userDrawn="1"/>
        </p:nvSpPr>
        <p:spPr>
          <a:xfrm>
            <a:off x="5744120" y="1"/>
            <a:ext cx="6447881" cy="6858001"/>
          </a:xfrm>
          <a:custGeom>
            <a:avLst/>
            <a:gdLst>
              <a:gd name="connsiteX0" fmla="*/ 1392437 w 6447881"/>
              <a:gd name="connsiteY0" fmla="*/ 0 h 6858001"/>
              <a:gd name="connsiteX1" fmla="*/ 6447881 w 6447881"/>
              <a:gd name="connsiteY1" fmla="*/ 0 h 6858001"/>
              <a:gd name="connsiteX2" fmla="*/ 6447881 w 6447881"/>
              <a:gd name="connsiteY2" fmla="*/ 6858001 h 6858001"/>
              <a:gd name="connsiteX3" fmla="*/ 1392438 w 6447881"/>
              <a:gd name="connsiteY3" fmla="*/ 6858001 h 6858001"/>
              <a:gd name="connsiteX4" fmla="*/ 1278782 w 6447881"/>
              <a:gd name="connsiteY4" fmla="*/ 6738792 h 6858001"/>
              <a:gd name="connsiteX5" fmla="*/ 0 w 6447881"/>
              <a:gd name="connsiteY5" fmla="*/ 3429000 h 6858001"/>
              <a:gd name="connsiteX6" fmla="*/ 1278782 w 6447881"/>
              <a:gd name="connsiteY6" fmla="*/ 119209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47881" h="6858001">
                <a:moveTo>
                  <a:pt x="1392437" y="0"/>
                </a:moveTo>
                <a:lnTo>
                  <a:pt x="6447881" y="0"/>
                </a:lnTo>
                <a:lnTo>
                  <a:pt x="6447881" y="6858001"/>
                </a:lnTo>
                <a:lnTo>
                  <a:pt x="1392438" y="6858001"/>
                </a:lnTo>
                <a:lnTo>
                  <a:pt x="1278782" y="6738792"/>
                </a:lnTo>
                <a:cubicBezTo>
                  <a:pt x="484253" y="5864615"/>
                  <a:pt x="0" y="4703360"/>
                  <a:pt x="0" y="3429000"/>
                </a:cubicBezTo>
                <a:cubicBezTo>
                  <a:pt x="0" y="2154641"/>
                  <a:pt x="484253" y="993385"/>
                  <a:pt x="1278782" y="119209"/>
                </a:cubicBezTo>
                <a:close/>
              </a:path>
            </a:pathLst>
          </a:custGeom>
          <a:solidFill>
            <a:srgbClr val="D700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71B2315-46E2-4279-BB17-8A4997B771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90" t="1021" r="18116" b="527"/>
          <a:stretch>
            <a:fillRect/>
          </a:stretch>
        </p:blipFill>
        <p:spPr>
          <a:xfrm>
            <a:off x="5925639" y="1"/>
            <a:ext cx="6266363" cy="6858000"/>
          </a:xfrm>
          <a:custGeom>
            <a:avLst/>
            <a:gdLst>
              <a:gd name="connsiteX0" fmla="*/ 1468957 w 6266363"/>
              <a:gd name="connsiteY0" fmla="*/ 0 h 6858000"/>
              <a:gd name="connsiteX1" fmla="*/ 6266363 w 6266363"/>
              <a:gd name="connsiteY1" fmla="*/ 0 h 6858000"/>
              <a:gd name="connsiteX2" fmla="*/ 6266363 w 6266363"/>
              <a:gd name="connsiteY2" fmla="*/ 6858000 h 6858000"/>
              <a:gd name="connsiteX3" fmla="*/ 1468959 w 6266363"/>
              <a:gd name="connsiteY3" fmla="*/ 6858000 h 6858000"/>
              <a:gd name="connsiteX4" fmla="*/ 1388608 w 6266363"/>
              <a:gd name="connsiteY4" fmla="*/ 6781394 h 6858000"/>
              <a:gd name="connsiteX5" fmla="*/ 0 w 6266363"/>
              <a:gd name="connsiteY5" fmla="*/ 3429000 h 6858000"/>
              <a:gd name="connsiteX6" fmla="*/ 1388608 w 6266363"/>
              <a:gd name="connsiteY6" fmla="*/ 7660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66363" h="6858000">
                <a:moveTo>
                  <a:pt x="1468957" y="0"/>
                </a:moveTo>
                <a:lnTo>
                  <a:pt x="6266363" y="0"/>
                </a:lnTo>
                <a:lnTo>
                  <a:pt x="6266363" y="6858000"/>
                </a:lnTo>
                <a:lnTo>
                  <a:pt x="1468959" y="6858000"/>
                </a:lnTo>
                <a:lnTo>
                  <a:pt x="1388608" y="6781394"/>
                </a:lnTo>
                <a:cubicBezTo>
                  <a:pt x="530655" y="5923442"/>
                  <a:pt x="0" y="4738192"/>
                  <a:pt x="0" y="3429000"/>
                </a:cubicBezTo>
                <a:cubicBezTo>
                  <a:pt x="0" y="2119809"/>
                  <a:pt x="530656" y="934558"/>
                  <a:pt x="1388608" y="76606"/>
                </a:cubicBezTo>
                <a:close/>
              </a:path>
            </a:pathLst>
          </a:cu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005DD2FE-86F0-4FA9-A588-AEE610B920DB}"/>
              </a:ext>
            </a:extLst>
          </p:cNvPr>
          <p:cNvGrpSpPr/>
          <p:nvPr userDrawn="1"/>
        </p:nvGrpSpPr>
        <p:grpSpPr>
          <a:xfrm>
            <a:off x="5457993" y="-1617552"/>
            <a:ext cx="10093104" cy="10093104"/>
            <a:chOff x="5372265" y="-1617552"/>
            <a:chExt cx="10093104" cy="10093104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84C4B43-6143-4C5E-8C79-62C1C222B0F6}"/>
                </a:ext>
              </a:extLst>
            </p:cNvPr>
            <p:cNvSpPr/>
            <p:nvPr/>
          </p:nvSpPr>
          <p:spPr>
            <a:xfrm>
              <a:off x="5399580" y="2275565"/>
              <a:ext cx="183600" cy="183600"/>
            </a:xfrm>
            <a:prstGeom prst="ellipse">
              <a:avLst/>
            </a:prstGeom>
            <a:solidFill>
              <a:srgbClr val="D70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弧形 11">
              <a:extLst>
                <a:ext uri="{FF2B5EF4-FFF2-40B4-BE49-F238E27FC236}">
                  <a16:creationId xmlns:a16="http://schemas.microsoft.com/office/drawing/2014/main" id="{F58797B0-813D-43F9-B534-7B5CEAB05266}"/>
                </a:ext>
              </a:extLst>
            </p:cNvPr>
            <p:cNvSpPr/>
            <p:nvPr/>
          </p:nvSpPr>
          <p:spPr>
            <a:xfrm rot="19355239">
              <a:off x="5372265" y="-1617552"/>
              <a:ext cx="10093104" cy="10093104"/>
            </a:xfrm>
            <a:prstGeom prst="arc">
              <a:avLst>
                <a:gd name="adj1" fmla="val 10480822"/>
                <a:gd name="adj2" fmla="val 13388850"/>
              </a:avLst>
            </a:prstGeom>
            <a:ln w="12700">
              <a:solidFill>
                <a:srgbClr val="727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弧形 12">
              <a:extLst>
                <a:ext uri="{FF2B5EF4-FFF2-40B4-BE49-F238E27FC236}">
                  <a16:creationId xmlns:a16="http://schemas.microsoft.com/office/drawing/2014/main" id="{941554DA-8954-415C-8E94-11D50B739160}"/>
                </a:ext>
              </a:extLst>
            </p:cNvPr>
            <p:cNvSpPr/>
            <p:nvPr/>
          </p:nvSpPr>
          <p:spPr>
            <a:xfrm rot="3378363">
              <a:off x="5372265" y="-1617552"/>
              <a:ext cx="10093104" cy="10093104"/>
            </a:xfrm>
            <a:prstGeom prst="arc">
              <a:avLst>
                <a:gd name="adj1" fmla="val 8216217"/>
                <a:gd name="adj2" fmla="val 10007891"/>
              </a:avLst>
            </a:prstGeom>
            <a:ln w="12700">
              <a:solidFill>
                <a:srgbClr val="727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A43C21F7-19D9-445F-98D8-30F1F8E70FF1}"/>
              </a:ext>
            </a:extLst>
          </p:cNvPr>
          <p:cNvSpPr/>
          <p:nvPr userDrawn="1"/>
        </p:nvSpPr>
        <p:spPr>
          <a:xfrm rot="2640108">
            <a:off x="-718179" y="5229514"/>
            <a:ext cx="1783615" cy="1503488"/>
          </a:xfrm>
          <a:custGeom>
            <a:avLst/>
            <a:gdLst>
              <a:gd name="connsiteX0" fmla="*/ 0 w 1783615"/>
              <a:gd name="connsiteY0" fmla="*/ 79226 h 1503488"/>
              <a:gd name="connsiteX1" fmla="*/ 116190 w 1783615"/>
              <a:gd name="connsiteY1" fmla="*/ 40704 h 1503488"/>
              <a:gd name="connsiteX2" fmla="*/ 1406613 w 1783615"/>
              <a:gd name="connsiteY2" fmla="*/ 395244 h 1503488"/>
              <a:gd name="connsiteX3" fmla="*/ 1758984 w 1783615"/>
              <a:gd name="connsiteY3" fmla="*/ 994118 h 1503488"/>
              <a:gd name="connsiteX4" fmla="*/ 1783615 w 1783615"/>
              <a:gd name="connsiteY4" fmla="*/ 1109331 h 1503488"/>
              <a:gd name="connsiteX5" fmla="*/ 1375480 w 1783615"/>
              <a:gd name="connsiteY5" fmla="*/ 1503488 h 1503488"/>
              <a:gd name="connsiteX6" fmla="*/ 1350967 w 1783615"/>
              <a:gd name="connsiteY6" fmla="*/ 1478106 h 1503488"/>
              <a:gd name="connsiteX7" fmla="*/ 1356484 w 1783615"/>
              <a:gd name="connsiteY7" fmla="*/ 1444589 h 1503488"/>
              <a:gd name="connsiteX8" fmla="*/ 1089908 w 1783615"/>
              <a:gd name="connsiteY8" fmla="*/ 714601 h 1503488"/>
              <a:gd name="connsiteX9" fmla="*/ 490738 w 1783615"/>
              <a:gd name="connsiteY9" fmla="*/ 450844 h 1503488"/>
              <a:gd name="connsiteX10" fmla="*/ 361954 w 1783615"/>
              <a:gd name="connsiteY10" fmla="*/ 454017 h 150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83615" h="1503488">
                <a:moveTo>
                  <a:pt x="0" y="79226"/>
                </a:moveTo>
                <a:lnTo>
                  <a:pt x="116190" y="40704"/>
                </a:lnTo>
                <a:cubicBezTo>
                  <a:pt x="573845" y="-73853"/>
                  <a:pt x="1064745" y="56216"/>
                  <a:pt x="1406613" y="395244"/>
                </a:cubicBezTo>
                <a:cubicBezTo>
                  <a:pt x="1577547" y="564759"/>
                  <a:pt x="1696553" y="771966"/>
                  <a:pt x="1758984" y="994118"/>
                </a:cubicBezTo>
                <a:lnTo>
                  <a:pt x="1783615" y="1109331"/>
                </a:lnTo>
                <a:lnTo>
                  <a:pt x="1375480" y="1503488"/>
                </a:lnTo>
                <a:lnTo>
                  <a:pt x="1350967" y="1478106"/>
                </a:lnTo>
                <a:lnTo>
                  <a:pt x="1356484" y="1444589"/>
                </a:lnTo>
                <a:cubicBezTo>
                  <a:pt x="1380332" y="1178229"/>
                  <a:pt x="1286244" y="909306"/>
                  <a:pt x="1089908" y="714601"/>
                </a:cubicBezTo>
                <a:cubicBezTo>
                  <a:pt x="926295" y="552347"/>
                  <a:pt x="711736" y="461525"/>
                  <a:pt x="490738" y="450844"/>
                </a:cubicBezTo>
                <a:lnTo>
                  <a:pt x="361954" y="454017"/>
                </a:lnTo>
                <a:close/>
              </a:path>
            </a:pathLst>
          </a:custGeom>
          <a:solidFill>
            <a:srgbClr val="727171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F21C6B5-FBE3-48AF-874E-A7EBFC48313D}"/>
              </a:ext>
            </a:extLst>
          </p:cNvPr>
          <p:cNvGrpSpPr/>
          <p:nvPr userDrawn="1"/>
        </p:nvGrpSpPr>
        <p:grpSpPr>
          <a:xfrm rot="9328605">
            <a:off x="-2953853" y="4081333"/>
            <a:ext cx="4251748" cy="4248277"/>
            <a:chOff x="5364020" y="-1617552"/>
            <a:chExt cx="10101349" cy="10093104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DD608F73-185E-4230-83C4-21DD1437D4E1}"/>
                </a:ext>
              </a:extLst>
            </p:cNvPr>
            <p:cNvSpPr/>
            <p:nvPr/>
          </p:nvSpPr>
          <p:spPr>
            <a:xfrm>
              <a:off x="5364020" y="2270485"/>
              <a:ext cx="243840" cy="243840"/>
            </a:xfrm>
            <a:prstGeom prst="ellipse">
              <a:avLst/>
            </a:prstGeom>
            <a:gradFill>
              <a:gsLst>
                <a:gs pos="0">
                  <a:srgbClr val="FD863D">
                    <a:alpha val="11000"/>
                  </a:srgbClr>
                </a:gs>
                <a:gs pos="100000">
                  <a:srgbClr val="F92864">
                    <a:alpha val="22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弧形 20">
              <a:extLst>
                <a:ext uri="{FF2B5EF4-FFF2-40B4-BE49-F238E27FC236}">
                  <a16:creationId xmlns:a16="http://schemas.microsoft.com/office/drawing/2014/main" id="{27C47DE8-3F23-4F3B-99CC-A703AAEA6497}"/>
                </a:ext>
              </a:extLst>
            </p:cNvPr>
            <p:cNvSpPr/>
            <p:nvPr/>
          </p:nvSpPr>
          <p:spPr>
            <a:xfrm rot="19355239">
              <a:off x="5372265" y="-1617552"/>
              <a:ext cx="10093104" cy="10093104"/>
            </a:xfrm>
            <a:prstGeom prst="arc">
              <a:avLst>
                <a:gd name="adj1" fmla="val 10480822"/>
                <a:gd name="adj2" fmla="val 13388850"/>
              </a:avLst>
            </a:prstGeom>
            <a:ln w="12700">
              <a:solidFill>
                <a:srgbClr val="727171">
                  <a:alpha val="2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弧形 21">
              <a:extLst>
                <a:ext uri="{FF2B5EF4-FFF2-40B4-BE49-F238E27FC236}">
                  <a16:creationId xmlns:a16="http://schemas.microsoft.com/office/drawing/2014/main" id="{CC28DE55-39D7-4EC1-98D6-FE9D7A16AF23}"/>
                </a:ext>
              </a:extLst>
            </p:cNvPr>
            <p:cNvSpPr/>
            <p:nvPr/>
          </p:nvSpPr>
          <p:spPr>
            <a:xfrm rot="3378363">
              <a:off x="5372265" y="-1617552"/>
              <a:ext cx="10093104" cy="10093104"/>
            </a:xfrm>
            <a:prstGeom prst="arc">
              <a:avLst>
                <a:gd name="adj1" fmla="val 8216217"/>
                <a:gd name="adj2" fmla="val 10007891"/>
              </a:avLst>
            </a:prstGeom>
            <a:ln w="12700">
              <a:solidFill>
                <a:srgbClr val="727171">
                  <a:alpha val="2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">
            <a:extLst>
              <a:ext uri="{FF2B5EF4-FFF2-40B4-BE49-F238E27FC236}">
                <a16:creationId xmlns:a16="http://schemas.microsoft.com/office/drawing/2014/main" id="{31EE5321-A12F-4375-855B-3FBF5246576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687070" y="3433989"/>
            <a:ext cx="1176793" cy="225427"/>
            <a:chOff x="7013933" y="1175360"/>
            <a:chExt cx="908745" cy="172255"/>
          </a:xfrm>
        </p:grpSpPr>
        <p:grpSp>
          <p:nvGrpSpPr>
            <p:cNvPr id="24" name="组合 116">
              <a:extLst>
                <a:ext uri="{FF2B5EF4-FFF2-40B4-BE49-F238E27FC236}">
                  <a16:creationId xmlns:a16="http://schemas.microsoft.com/office/drawing/2014/main" id="{58196B4E-11C6-41A4-923F-1AE8013D9B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07971" y="1175360"/>
              <a:ext cx="170400" cy="172254"/>
              <a:chOff x="6859759" y="1135407"/>
              <a:chExt cx="228134" cy="230616"/>
            </a:xfrm>
          </p:grpSpPr>
          <p:sp>
            <p:nvSpPr>
              <p:cNvPr id="35" name="Oval 83">
                <a:extLst>
                  <a:ext uri="{FF2B5EF4-FFF2-40B4-BE49-F238E27FC236}">
                    <a16:creationId xmlns:a16="http://schemas.microsoft.com/office/drawing/2014/main" id="{1BD20172-B8F1-42F7-A12E-2E287E1D36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59759" y="1135407"/>
                <a:ext cx="228134" cy="230616"/>
              </a:xfrm>
              <a:prstGeom prst="ellipse">
                <a:avLst/>
              </a:prstGeom>
              <a:solidFill>
                <a:srgbClr val="7271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Freeform 85">
                <a:extLst>
                  <a:ext uri="{FF2B5EF4-FFF2-40B4-BE49-F238E27FC236}">
                    <a16:creationId xmlns:a16="http://schemas.microsoft.com/office/drawing/2014/main" id="{B73E6565-9B89-435A-B9C2-DCDB5C6D41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35426" y="1195489"/>
                <a:ext cx="79899" cy="124388"/>
              </a:xfrm>
              <a:custGeom>
                <a:avLst/>
                <a:gdLst>
                  <a:gd name="T0" fmla="*/ 2147483647 w 9"/>
                  <a:gd name="T1" fmla="*/ 2147483647 h 14"/>
                  <a:gd name="T2" fmla="*/ 2147483647 w 9"/>
                  <a:gd name="T3" fmla="*/ 0 h 14"/>
                  <a:gd name="T4" fmla="*/ 2147483647 w 9"/>
                  <a:gd name="T5" fmla="*/ 0 h 14"/>
                  <a:gd name="T6" fmla="*/ 0 w 9"/>
                  <a:gd name="T7" fmla="*/ 2147483647 h 14"/>
                  <a:gd name="T8" fmla="*/ 2147483647 w 9"/>
                  <a:gd name="T9" fmla="*/ 2147483647 h 14"/>
                  <a:gd name="T10" fmla="*/ 2147483647 w 9"/>
                  <a:gd name="T11" fmla="*/ 2147483647 h 14"/>
                  <a:gd name="T12" fmla="*/ 2147483647 w 9"/>
                  <a:gd name="T13" fmla="*/ 2147483647 h 14"/>
                  <a:gd name="T14" fmla="*/ 2147483647 w 9"/>
                  <a:gd name="T15" fmla="*/ 2147483647 h 14"/>
                  <a:gd name="T16" fmla="*/ 2147483647 w 9"/>
                  <a:gd name="T17" fmla="*/ 2147483647 h 14"/>
                  <a:gd name="T18" fmla="*/ 2147483647 w 9"/>
                  <a:gd name="T19" fmla="*/ 2147483647 h 14"/>
                  <a:gd name="T20" fmla="*/ 2147483647 w 9"/>
                  <a:gd name="T21" fmla="*/ 2147483647 h 14"/>
                  <a:gd name="T22" fmla="*/ 2147483647 w 9"/>
                  <a:gd name="T23" fmla="*/ 2147483647 h 14"/>
                  <a:gd name="T24" fmla="*/ 2147483647 w 9"/>
                  <a:gd name="T25" fmla="*/ 2147483647 h 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9" h="14">
                    <a:moveTo>
                      <a:pt x="9" y="5"/>
                    </a:moveTo>
                    <a:cubicBezTo>
                      <a:pt x="9" y="2"/>
                      <a:pt x="7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8"/>
                      <a:pt x="5" y="14"/>
                      <a:pt x="5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4"/>
                      <a:pt x="9" y="8"/>
                      <a:pt x="9" y="5"/>
                    </a:cubicBezTo>
                    <a:close/>
                    <a:moveTo>
                      <a:pt x="3" y="4"/>
                    </a:moveTo>
                    <a:cubicBezTo>
                      <a:pt x="3" y="3"/>
                      <a:pt x="4" y="2"/>
                      <a:pt x="5" y="2"/>
                    </a:cubicBezTo>
                    <a:cubicBezTo>
                      <a:pt x="6" y="2"/>
                      <a:pt x="7" y="3"/>
                      <a:pt x="7" y="4"/>
                    </a:cubicBezTo>
                    <a:cubicBezTo>
                      <a:pt x="7" y="5"/>
                      <a:pt x="6" y="6"/>
                      <a:pt x="5" y="6"/>
                    </a:cubicBezTo>
                    <a:cubicBezTo>
                      <a:pt x="4" y="6"/>
                      <a:pt x="3" y="5"/>
                      <a:pt x="3" y="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5" name="组合 118">
              <a:extLst>
                <a:ext uri="{FF2B5EF4-FFF2-40B4-BE49-F238E27FC236}">
                  <a16:creationId xmlns:a16="http://schemas.microsoft.com/office/drawing/2014/main" id="{3356D2F7-96EB-48CF-8BA0-6937E23C0A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57774" y="1175361"/>
              <a:ext cx="178357" cy="172253"/>
              <a:chOff x="6452659" y="1135410"/>
              <a:chExt cx="238787" cy="230615"/>
            </a:xfrm>
          </p:grpSpPr>
          <p:sp>
            <p:nvSpPr>
              <p:cNvPr id="33" name="Oval 89">
                <a:extLst>
                  <a:ext uri="{FF2B5EF4-FFF2-40B4-BE49-F238E27FC236}">
                    <a16:creationId xmlns:a16="http://schemas.microsoft.com/office/drawing/2014/main" id="{232DEE72-6A72-4754-ADE5-EC1742914B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51169" y="1135410"/>
                <a:ext cx="237982" cy="230616"/>
              </a:xfrm>
              <a:prstGeom prst="ellipse">
                <a:avLst/>
              </a:prstGeom>
              <a:solidFill>
                <a:srgbClr val="7271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Freeform 90">
                <a:extLst>
                  <a:ext uri="{FF2B5EF4-FFF2-40B4-BE49-F238E27FC236}">
                    <a16:creationId xmlns:a16="http://schemas.microsoft.com/office/drawing/2014/main" id="{472E8BED-D45F-4D57-BC6B-807102BA29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31650" y="1188070"/>
                <a:ext cx="79898" cy="116215"/>
              </a:xfrm>
              <a:custGeom>
                <a:avLst/>
                <a:gdLst>
                  <a:gd name="T0" fmla="*/ 2147483647 w 9"/>
                  <a:gd name="T1" fmla="*/ 0 h 13"/>
                  <a:gd name="T2" fmla="*/ 0 w 9"/>
                  <a:gd name="T3" fmla="*/ 2147483647 h 13"/>
                  <a:gd name="T4" fmla="*/ 0 w 9"/>
                  <a:gd name="T5" fmla="*/ 2147483647 h 13"/>
                  <a:gd name="T6" fmla="*/ 2147483647 w 9"/>
                  <a:gd name="T7" fmla="*/ 2147483647 h 13"/>
                  <a:gd name="T8" fmla="*/ 2147483647 w 9"/>
                  <a:gd name="T9" fmla="*/ 2147483647 h 13"/>
                  <a:gd name="T10" fmla="*/ 2147483647 w 9"/>
                  <a:gd name="T11" fmla="*/ 0 h 13"/>
                  <a:gd name="T12" fmla="*/ 2147483647 w 9"/>
                  <a:gd name="T13" fmla="*/ 2147483647 h 13"/>
                  <a:gd name="T14" fmla="*/ 2147483647 w 9"/>
                  <a:gd name="T15" fmla="*/ 2147483647 h 13"/>
                  <a:gd name="T16" fmla="*/ 2147483647 w 9"/>
                  <a:gd name="T17" fmla="*/ 2147483647 h 13"/>
                  <a:gd name="T18" fmla="*/ 2147483647 w 9"/>
                  <a:gd name="T19" fmla="*/ 2147483647 h 13"/>
                  <a:gd name="T20" fmla="*/ 2147483647 w 9"/>
                  <a:gd name="T21" fmla="*/ 2147483647 h 13"/>
                  <a:gd name="T22" fmla="*/ 2147483647 w 9"/>
                  <a:gd name="T23" fmla="*/ 2147483647 h 13"/>
                  <a:gd name="T24" fmla="*/ 2147483647 w 9"/>
                  <a:gd name="T25" fmla="*/ 2147483647 h 13"/>
                  <a:gd name="T26" fmla="*/ 2147483647 w 9"/>
                  <a:gd name="T27" fmla="*/ 2147483647 h 13"/>
                  <a:gd name="T28" fmla="*/ 2147483647 w 9"/>
                  <a:gd name="T29" fmla="*/ 2147483647 h 13"/>
                  <a:gd name="T30" fmla="*/ 2147483647 w 9"/>
                  <a:gd name="T31" fmla="*/ 2147483647 h 13"/>
                  <a:gd name="T32" fmla="*/ 2147483647 w 9"/>
                  <a:gd name="T33" fmla="*/ 2147483647 h 13"/>
                  <a:gd name="T34" fmla="*/ 2147483647 w 9"/>
                  <a:gd name="T35" fmla="*/ 2147483647 h 13"/>
                  <a:gd name="T36" fmla="*/ 2147483647 w 9"/>
                  <a:gd name="T37" fmla="*/ 2147483647 h 1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2"/>
                      <a:pt x="7" y="0"/>
                      <a:pt x="5" y="0"/>
                    </a:cubicBezTo>
                    <a:close/>
                    <a:moveTo>
                      <a:pt x="5" y="10"/>
                    </a:move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5" y="12"/>
                      <a:pt x="5" y="12"/>
                    </a:cubicBezTo>
                    <a:cubicBezTo>
                      <a:pt x="4" y="12"/>
                      <a:pt x="4" y="11"/>
                      <a:pt x="4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9"/>
                      <a:pt x="3" y="9"/>
                      <a:pt x="3" y="8"/>
                    </a:cubicBezTo>
                    <a:cubicBezTo>
                      <a:pt x="3" y="7"/>
                      <a:pt x="3" y="6"/>
                      <a:pt x="5" y="6"/>
                    </a:cubicBezTo>
                    <a:cubicBezTo>
                      <a:pt x="6" y="6"/>
                      <a:pt x="6" y="7"/>
                      <a:pt x="6" y="8"/>
                    </a:cubicBezTo>
                    <a:cubicBezTo>
                      <a:pt x="6" y="9"/>
                      <a:pt x="6" y="9"/>
                      <a:pt x="5" y="10"/>
                    </a:cubicBezTo>
                    <a:close/>
                    <a:moveTo>
                      <a:pt x="1" y="5"/>
                    </a:moveTo>
                    <a:cubicBezTo>
                      <a:pt x="1" y="3"/>
                      <a:pt x="3" y="1"/>
                      <a:pt x="5" y="1"/>
                    </a:cubicBezTo>
                    <a:cubicBezTo>
                      <a:pt x="6" y="1"/>
                      <a:pt x="8" y="3"/>
                      <a:pt x="8" y="5"/>
                    </a:cubicBezTo>
                    <a:lnTo>
                      <a:pt x="1" y="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6" name="组合 119">
              <a:extLst>
                <a:ext uri="{FF2B5EF4-FFF2-40B4-BE49-F238E27FC236}">
                  <a16:creationId xmlns:a16="http://schemas.microsoft.com/office/drawing/2014/main" id="{25EC359C-CD5F-4A3E-BABD-BCC11237EF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51248" y="1176075"/>
              <a:ext cx="171430" cy="171539"/>
              <a:chOff x="7258497" y="1136366"/>
              <a:chExt cx="229513" cy="229659"/>
            </a:xfrm>
          </p:grpSpPr>
          <p:sp>
            <p:nvSpPr>
              <p:cNvPr id="31" name="Oval 88">
                <a:extLst>
                  <a:ext uri="{FF2B5EF4-FFF2-40B4-BE49-F238E27FC236}">
                    <a16:creationId xmlns:a16="http://schemas.microsoft.com/office/drawing/2014/main" id="{8C71345C-2EF2-484A-BAF3-22622F6BEF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7763" y="1135410"/>
                <a:ext cx="228135" cy="230617"/>
              </a:xfrm>
              <a:prstGeom prst="ellipse">
                <a:avLst/>
              </a:prstGeom>
              <a:solidFill>
                <a:srgbClr val="7271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Freeform 91">
                <a:extLst>
                  <a:ext uri="{FF2B5EF4-FFF2-40B4-BE49-F238E27FC236}">
                    <a16:creationId xmlns:a16="http://schemas.microsoft.com/office/drawing/2014/main" id="{43C18DFA-98C8-44ED-BAA0-FEFDCBFB2F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24929" y="1197150"/>
                <a:ext cx="106227" cy="107135"/>
              </a:xfrm>
              <a:custGeom>
                <a:avLst/>
                <a:gdLst>
                  <a:gd name="T0" fmla="*/ 0 w 117"/>
                  <a:gd name="T1" fmla="*/ 0 h 118"/>
                  <a:gd name="T2" fmla="*/ 0 w 117"/>
                  <a:gd name="T3" fmla="*/ 2147483647 h 118"/>
                  <a:gd name="T4" fmla="*/ 2147483647 w 117"/>
                  <a:gd name="T5" fmla="*/ 2147483647 h 118"/>
                  <a:gd name="T6" fmla="*/ 2147483647 w 117"/>
                  <a:gd name="T7" fmla="*/ 2147483647 h 118"/>
                  <a:gd name="T8" fmla="*/ 2147483647 w 117"/>
                  <a:gd name="T9" fmla="*/ 0 h 118"/>
                  <a:gd name="T10" fmla="*/ 2147483647 w 117"/>
                  <a:gd name="T11" fmla="*/ 2147483647 h 118"/>
                  <a:gd name="T12" fmla="*/ 0 w 117"/>
                  <a:gd name="T13" fmla="*/ 0 h 1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7" h="118">
                    <a:moveTo>
                      <a:pt x="0" y="0"/>
                    </a:moveTo>
                    <a:lnTo>
                      <a:pt x="0" y="98"/>
                    </a:lnTo>
                    <a:lnTo>
                      <a:pt x="58" y="118"/>
                    </a:lnTo>
                    <a:lnTo>
                      <a:pt x="117" y="98"/>
                    </a:lnTo>
                    <a:lnTo>
                      <a:pt x="117" y="0"/>
                    </a:lnTo>
                    <a:lnTo>
                      <a:pt x="58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7" name="组合 120">
              <a:extLst>
                <a:ext uri="{FF2B5EF4-FFF2-40B4-BE49-F238E27FC236}">
                  <a16:creationId xmlns:a16="http://schemas.microsoft.com/office/drawing/2014/main" id="{200D3619-5988-4761-B18C-62D3DF1951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13933" y="1175362"/>
              <a:ext cx="173257" cy="172253"/>
              <a:chOff x="6054069" y="942439"/>
              <a:chExt cx="231957" cy="230615"/>
            </a:xfrm>
          </p:grpSpPr>
          <p:sp>
            <p:nvSpPr>
              <p:cNvPr id="28" name="Freeform 92">
                <a:extLst>
                  <a:ext uri="{FF2B5EF4-FFF2-40B4-BE49-F238E27FC236}">
                    <a16:creationId xmlns:a16="http://schemas.microsoft.com/office/drawing/2014/main" id="{DD17D1B1-0B42-4AB0-B6D5-33068FF739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07644" y="996006"/>
                <a:ext cx="132558" cy="124387"/>
              </a:xfrm>
              <a:custGeom>
                <a:avLst/>
                <a:gdLst>
                  <a:gd name="T0" fmla="*/ 0 w 146"/>
                  <a:gd name="T1" fmla="*/ 2147483647 h 137"/>
                  <a:gd name="T2" fmla="*/ 2147483647 w 146"/>
                  <a:gd name="T3" fmla="*/ 2147483647 h 137"/>
                  <a:gd name="T4" fmla="*/ 2147483647 w 146"/>
                  <a:gd name="T5" fmla="*/ 2147483647 h 137"/>
                  <a:gd name="T6" fmla="*/ 2147483647 w 146"/>
                  <a:gd name="T7" fmla="*/ 2147483647 h 137"/>
                  <a:gd name="T8" fmla="*/ 2147483647 w 146"/>
                  <a:gd name="T9" fmla="*/ 2147483647 h 137"/>
                  <a:gd name="T10" fmla="*/ 2147483647 w 146"/>
                  <a:gd name="T11" fmla="*/ 2147483647 h 137"/>
                  <a:gd name="T12" fmla="*/ 2147483647 w 146"/>
                  <a:gd name="T13" fmla="*/ 0 h 137"/>
                  <a:gd name="T14" fmla="*/ 0 w 146"/>
                  <a:gd name="T15" fmla="*/ 2147483647 h 137"/>
                  <a:gd name="T16" fmla="*/ 2147483647 w 146"/>
                  <a:gd name="T17" fmla="*/ 2147483647 h 137"/>
                  <a:gd name="T18" fmla="*/ 2147483647 w 146"/>
                  <a:gd name="T19" fmla="*/ 2147483647 h 137"/>
                  <a:gd name="T20" fmla="*/ 2147483647 w 146"/>
                  <a:gd name="T21" fmla="*/ 2147483647 h 137"/>
                  <a:gd name="T22" fmla="*/ 2147483647 w 146"/>
                  <a:gd name="T23" fmla="*/ 2147483647 h 137"/>
                  <a:gd name="T24" fmla="*/ 2147483647 w 146"/>
                  <a:gd name="T25" fmla="*/ 2147483647 h 13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46" h="137">
                    <a:moveTo>
                      <a:pt x="0" y="68"/>
                    </a:moveTo>
                    <a:lnTo>
                      <a:pt x="19" y="68"/>
                    </a:lnTo>
                    <a:lnTo>
                      <a:pt x="19" y="137"/>
                    </a:lnTo>
                    <a:lnTo>
                      <a:pt x="117" y="137"/>
                    </a:lnTo>
                    <a:lnTo>
                      <a:pt x="117" y="68"/>
                    </a:lnTo>
                    <a:lnTo>
                      <a:pt x="146" y="68"/>
                    </a:lnTo>
                    <a:lnTo>
                      <a:pt x="68" y="0"/>
                    </a:lnTo>
                    <a:lnTo>
                      <a:pt x="0" y="68"/>
                    </a:lnTo>
                    <a:close/>
                    <a:moveTo>
                      <a:pt x="87" y="107"/>
                    </a:moveTo>
                    <a:lnTo>
                      <a:pt x="48" y="107"/>
                    </a:lnTo>
                    <a:lnTo>
                      <a:pt x="48" y="68"/>
                    </a:lnTo>
                    <a:lnTo>
                      <a:pt x="87" y="68"/>
                    </a:lnTo>
                    <a:lnTo>
                      <a:pt x="87" y="10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Rectangle 93">
                <a:extLst>
                  <a:ext uri="{FF2B5EF4-FFF2-40B4-BE49-F238E27FC236}">
                    <a16:creationId xmlns:a16="http://schemas.microsoft.com/office/drawing/2014/main" id="{016904A9-CFC9-4897-B58B-AD45E18F3F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0902" y="1056122"/>
                <a:ext cx="37749" cy="37354"/>
              </a:xfrm>
              <a:prstGeom prst="rect">
                <a:avLst/>
              </a:prstGeom>
              <a:solidFill>
                <a:srgbClr val="7271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0" name="Freeform 94">
                <a:extLst>
                  <a:ext uri="{FF2B5EF4-FFF2-40B4-BE49-F238E27FC236}">
                    <a16:creationId xmlns:a16="http://schemas.microsoft.com/office/drawing/2014/main" id="{F1BB97A1-BCAC-46CA-AD65-B6142511C5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54069" y="942438"/>
                <a:ext cx="231414" cy="230616"/>
              </a:xfrm>
              <a:custGeom>
                <a:avLst/>
                <a:gdLst>
                  <a:gd name="T0" fmla="*/ 1022750916 w 26"/>
                  <a:gd name="T1" fmla="*/ 0 h 26"/>
                  <a:gd name="T2" fmla="*/ 0 w 26"/>
                  <a:gd name="T3" fmla="*/ 1022750916 h 26"/>
                  <a:gd name="T4" fmla="*/ 1022750916 w 26"/>
                  <a:gd name="T5" fmla="*/ 2045510701 h 26"/>
                  <a:gd name="T6" fmla="*/ 2045510701 w 26"/>
                  <a:gd name="T7" fmla="*/ 1022750916 h 26"/>
                  <a:gd name="T8" fmla="*/ 1022750916 w 26"/>
                  <a:gd name="T9" fmla="*/ 0 h 26"/>
                  <a:gd name="T10" fmla="*/ 1416126887 w 26"/>
                  <a:gd name="T11" fmla="*/ 1022750916 h 26"/>
                  <a:gd name="T12" fmla="*/ 1416126887 w 26"/>
                  <a:gd name="T13" fmla="*/ 1573468405 h 26"/>
                  <a:gd name="T14" fmla="*/ 629383814 w 26"/>
                  <a:gd name="T15" fmla="*/ 1573468405 h 26"/>
                  <a:gd name="T16" fmla="*/ 629383814 w 26"/>
                  <a:gd name="T17" fmla="*/ 1022750916 h 26"/>
                  <a:gd name="T18" fmla="*/ 472042296 w 26"/>
                  <a:gd name="T19" fmla="*/ 1022750916 h 26"/>
                  <a:gd name="T20" fmla="*/ 1022750916 w 26"/>
                  <a:gd name="T21" fmla="*/ 472042296 h 26"/>
                  <a:gd name="T22" fmla="*/ 1652143600 w 26"/>
                  <a:gd name="T23" fmla="*/ 1022750916 h 26"/>
                  <a:gd name="T24" fmla="*/ 1416126887 w 26"/>
                  <a:gd name="T25" fmla="*/ 1022750916 h 2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6" h="26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21"/>
                      <a:pt x="6" y="26"/>
                      <a:pt x="13" y="26"/>
                    </a:cubicBezTo>
                    <a:cubicBezTo>
                      <a:pt x="20" y="26"/>
                      <a:pt x="26" y="21"/>
                      <a:pt x="26" y="13"/>
                    </a:cubicBezTo>
                    <a:cubicBezTo>
                      <a:pt x="26" y="6"/>
                      <a:pt x="20" y="0"/>
                      <a:pt x="13" y="0"/>
                    </a:cubicBezTo>
                    <a:close/>
                    <a:moveTo>
                      <a:pt x="18" y="13"/>
                    </a:moveTo>
                    <a:cubicBezTo>
                      <a:pt x="18" y="20"/>
                      <a:pt x="18" y="20"/>
                      <a:pt x="1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21" y="13"/>
                      <a:pt x="21" y="13"/>
                      <a:pt x="21" y="13"/>
                    </a:cubicBezTo>
                    <a:lnTo>
                      <a:pt x="18" y="13"/>
                    </a:lnTo>
                    <a:close/>
                  </a:path>
                </a:pathLst>
              </a:custGeom>
              <a:solidFill>
                <a:srgbClr val="7271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A1FA0B3-E01C-4402-A493-34972C4278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7313" y="3096246"/>
            <a:ext cx="1959350" cy="313932"/>
          </a:xfrm>
        </p:spPr>
        <p:txBody>
          <a:bodyPr wrap="square" anchor="ctr">
            <a:spAutoFit/>
          </a:bodyPr>
          <a:lstStyle>
            <a:lvl1pPr marL="0" indent="0" algn="dist">
              <a:buFontTx/>
              <a:buNone/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 sz="1600"/>
            </a:lvl2pPr>
            <a:lvl3pPr marL="914400" indent="0">
              <a:buFontTx/>
              <a:buNone/>
              <a:defRPr sz="1600"/>
            </a:lvl3pPr>
            <a:lvl4pPr marL="1371600" indent="0">
              <a:buFontTx/>
              <a:buNone/>
              <a:defRPr sz="1600"/>
            </a:lvl4pPr>
            <a:lvl5pPr marL="1828800" indent="0">
              <a:buFontTx/>
              <a:buNone/>
              <a:defRPr sz="1600"/>
            </a:lvl5pPr>
          </a:lstStyle>
          <a:p>
            <a:pPr lvl="0"/>
            <a:r>
              <a:rPr lang="en-US" altLang="zh-CN" dirty="0"/>
              <a:t>Theme template</a:t>
            </a:r>
          </a:p>
        </p:txBody>
      </p:sp>
      <p:sp>
        <p:nvSpPr>
          <p:cNvPr id="45" name="标题 44">
            <a:extLst>
              <a:ext uri="{FF2B5EF4-FFF2-40B4-BE49-F238E27FC236}">
                <a16:creationId xmlns:a16="http://schemas.microsoft.com/office/drawing/2014/main" id="{5D8C9430-FD3D-4C78-A8E5-EAC2B8689D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313" y="1916492"/>
            <a:ext cx="4831981" cy="738664"/>
          </a:xfrm>
        </p:spPr>
        <p:txBody>
          <a:bodyPr anchor="b">
            <a:normAutofit/>
          </a:bodyPr>
          <a:lstStyle>
            <a:lvl1pPr>
              <a:defRPr sz="42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海康威视</a:t>
            </a:r>
            <a:r>
              <a:rPr lang="en-US" altLang="zh-CN" dirty="0"/>
              <a:t>PPT</a:t>
            </a:r>
            <a:r>
              <a:rPr lang="zh-CN" altLang="en-US" dirty="0"/>
              <a:t>日常</a:t>
            </a:r>
          </a:p>
        </p:txBody>
      </p:sp>
      <p:sp>
        <p:nvSpPr>
          <p:cNvPr id="49" name="文本占位符 48">
            <a:extLst>
              <a:ext uri="{FF2B5EF4-FFF2-40B4-BE49-F238E27FC236}">
                <a16:creationId xmlns:a16="http://schemas.microsoft.com/office/drawing/2014/main" id="{1E4DF8A4-E314-45E4-B563-2B307FE379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7313" y="2603218"/>
            <a:ext cx="4831981" cy="5588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6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主题模板</a:t>
            </a:r>
          </a:p>
        </p:txBody>
      </p:sp>
      <p:sp>
        <p:nvSpPr>
          <p:cNvPr id="37" name="文本占位符 53">
            <a:extLst>
              <a:ext uri="{FF2B5EF4-FFF2-40B4-BE49-F238E27FC236}">
                <a16:creationId xmlns:a16="http://schemas.microsoft.com/office/drawing/2014/main" id="{CB3780AC-4712-40EE-A159-E7C9E326FA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313" y="3849687"/>
            <a:ext cx="1959350" cy="258532"/>
          </a:xfrm>
        </p:spPr>
        <p:txBody>
          <a:bodyPr anchor="ctr">
            <a:spAutoFit/>
          </a:bodyPr>
          <a:lstStyle>
            <a:lvl1pPr marL="0" indent="0">
              <a:buFontTx/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zh-CN" dirty="0"/>
              <a:t>Speaker name and title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9901D0D4-70B4-4FD6-B8E9-D634E7CB6E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313" y="4066238"/>
            <a:ext cx="1959350" cy="269068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zh-CN" dirty="0"/>
              <a:t>Date &amp; Time</a:t>
            </a:r>
          </a:p>
        </p:txBody>
      </p:sp>
      <p:sp>
        <p:nvSpPr>
          <p:cNvPr id="43" name="文本占位符 53">
            <a:extLst>
              <a:ext uri="{FF2B5EF4-FFF2-40B4-BE49-F238E27FC236}">
                <a16:creationId xmlns:a16="http://schemas.microsoft.com/office/drawing/2014/main" id="{B16C2F15-9EB7-44AA-AE86-0508BA35E7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7313" y="4406974"/>
            <a:ext cx="1959350" cy="269068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8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zh-CN" dirty="0"/>
              <a:t>2021.04   V1.0</a:t>
            </a:r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926" y="448282"/>
            <a:ext cx="1719470" cy="2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59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63A8C46-00EC-4C36-9486-ECFE3C701B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7" r="5223"/>
          <a:stretch>
            <a:fillRect/>
          </a:stretch>
        </p:blipFill>
        <p:spPr>
          <a:xfrm>
            <a:off x="4749194" y="0"/>
            <a:ext cx="7442807" cy="6858000"/>
          </a:xfrm>
          <a:custGeom>
            <a:avLst/>
            <a:gdLst>
              <a:gd name="connsiteX0" fmla="*/ 6510652 w 7442807"/>
              <a:gd name="connsiteY0" fmla="*/ 0 h 6858000"/>
              <a:gd name="connsiteX1" fmla="*/ 7163088 w 7442807"/>
              <a:gd name="connsiteY1" fmla="*/ 0 h 6858000"/>
              <a:gd name="connsiteX2" fmla="*/ 7442807 w 7442807"/>
              <a:gd name="connsiteY2" fmla="*/ 14125 h 6858000"/>
              <a:gd name="connsiteX3" fmla="*/ 7442807 w 7442807"/>
              <a:gd name="connsiteY3" fmla="*/ 6858000 h 6858000"/>
              <a:gd name="connsiteX4" fmla="*/ 0 w 7442807"/>
              <a:gd name="connsiteY4" fmla="*/ 6858000 h 6858000"/>
              <a:gd name="connsiteX5" fmla="*/ 33523 w 7442807"/>
              <a:gd name="connsiteY5" fmla="*/ 6194129 h 6858000"/>
              <a:gd name="connsiteX6" fmla="*/ 6248275 w 7442807"/>
              <a:gd name="connsiteY6" fmla="*/ 1870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42807" h="6858000">
                <a:moveTo>
                  <a:pt x="6510652" y="0"/>
                </a:moveTo>
                <a:lnTo>
                  <a:pt x="7163088" y="0"/>
                </a:lnTo>
                <a:lnTo>
                  <a:pt x="7442807" y="14125"/>
                </a:lnTo>
                <a:lnTo>
                  <a:pt x="7442807" y="6858000"/>
                </a:lnTo>
                <a:lnTo>
                  <a:pt x="0" y="6858000"/>
                </a:lnTo>
                <a:lnTo>
                  <a:pt x="33523" y="6194129"/>
                </a:lnTo>
                <a:cubicBezTo>
                  <a:pt x="365445" y="2925738"/>
                  <a:pt x="2973934" y="330358"/>
                  <a:pt x="6248275" y="18702"/>
                </a:cubicBezTo>
                <a:close/>
              </a:path>
            </a:pathLst>
          </a:custGeom>
        </p:spPr>
      </p:pic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A5B0A759-7613-43EB-8BA8-AEB129BF6292}"/>
              </a:ext>
            </a:extLst>
          </p:cNvPr>
          <p:cNvSpPr/>
          <p:nvPr userDrawn="1"/>
        </p:nvSpPr>
        <p:spPr>
          <a:xfrm rot="16200000">
            <a:off x="7616922" y="2282922"/>
            <a:ext cx="4344560" cy="4805596"/>
          </a:xfrm>
          <a:custGeom>
            <a:avLst/>
            <a:gdLst>
              <a:gd name="connsiteX0" fmla="*/ 4344560 w 4344560"/>
              <a:gd name="connsiteY0" fmla="*/ 4805596 h 4805596"/>
              <a:gd name="connsiteX1" fmla="*/ 2794197 w 4344560"/>
              <a:gd name="connsiteY1" fmla="*/ 4805596 h 4805596"/>
              <a:gd name="connsiteX2" fmla="*/ 2795233 w 4344560"/>
              <a:gd name="connsiteY2" fmla="*/ 4636800 h 4805596"/>
              <a:gd name="connsiteX3" fmla="*/ 2170386 w 4344560"/>
              <a:gd name="connsiteY3" fmla="*/ 2871775 h 4805596"/>
              <a:gd name="connsiteX4" fmla="*/ 137002 w 4344560"/>
              <a:gd name="connsiteY4" fmla="*/ 1578842 h 4805596"/>
              <a:gd name="connsiteX5" fmla="*/ 0 w 4344560"/>
              <a:gd name="connsiteY5" fmla="*/ 1556463 h 4805596"/>
              <a:gd name="connsiteX6" fmla="*/ 0 w 4344560"/>
              <a:gd name="connsiteY6" fmla="*/ 0 h 4805596"/>
              <a:gd name="connsiteX7" fmla="*/ 153586 w 4344560"/>
              <a:gd name="connsiteY7" fmla="*/ 15981 h 4805596"/>
              <a:gd name="connsiteX8" fmla="*/ 3420198 w 4344560"/>
              <a:gd name="connsiteY8" fmla="*/ 1962245 h 4805596"/>
              <a:gd name="connsiteX9" fmla="*/ 4338927 w 4344560"/>
              <a:gd name="connsiteY9" fmla="*/ 4557412 h 4805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44560" h="4805596">
                <a:moveTo>
                  <a:pt x="4344560" y="4805596"/>
                </a:moveTo>
                <a:lnTo>
                  <a:pt x="2794197" y="4805596"/>
                </a:lnTo>
                <a:lnTo>
                  <a:pt x="2795233" y="4636800"/>
                </a:lnTo>
                <a:cubicBezTo>
                  <a:pt x="2762864" y="4008190"/>
                  <a:pt x="2550192" y="3393678"/>
                  <a:pt x="2170386" y="2871775"/>
                </a:cubicBezTo>
                <a:cubicBezTo>
                  <a:pt x="1676638" y="2193303"/>
                  <a:pt x="947097" y="1735466"/>
                  <a:pt x="137002" y="1578842"/>
                </a:cubicBezTo>
                <a:lnTo>
                  <a:pt x="0" y="1556463"/>
                </a:lnTo>
                <a:lnTo>
                  <a:pt x="0" y="0"/>
                </a:lnTo>
                <a:lnTo>
                  <a:pt x="153586" y="15981"/>
                </a:lnTo>
                <a:cubicBezTo>
                  <a:pt x="1454487" y="189851"/>
                  <a:pt x="2638383" y="887931"/>
                  <a:pt x="3420198" y="1962245"/>
                </a:cubicBezTo>
                <a:cubicBezTo>
                  <a:pt x="3978638" y="2729613"/>
                  <a:pt x="4291335" y="3633149"/>
                  <a:pt x="4338927" y="4557412"/>
                </a:cubicBezTo>
                <a:close/>
              </a:path>
            </a:pathLst>
          </a:custGeom>
          <a:gradFill flip="none" rotWithShape="1">
            <a:gsLst>
              <a:gs pos="0">
                <a:srgbClr val="FD863D">
                  <a:alpha val="31000"/>
                </a:srgbClr>
              </a:gs>
              <a:gs pos="100000">
                <a:srgbClr val="F92864">
                  <a:alpha val="2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9639B62-9966-411F-90A3-22E48EE0B95F}"/>
              </a:ext>
            </a:extLst>
          </p:cNvPr>
          <p:cNvGrpSpPr/>
          <p:nvPr userDrawn="1"/>
        </p:nvGrpSpPr>
        <p:grpSpPr>
          <a:xfrm>
            <a:off x="4460862" y="-422031"/>
            <a:ext cx="14714521" cy="14714521"/>
            <a:chOff x="4460862" y="-593271"/>
            <a:chExt cx="14885761" cy="14885761"/>
          </a:xfrm>
        </p:grpSpPr>
        <p:sp>
          <p:nvSpPr>
            <p:cNvPr id="8" name="弧形 7">
              <a:extLst>
                <a:ext uri="{FF2B5EF4-FFF2-40B4-BE49-F238E27FC236}">
                  <a16:creationId xmlns:a16="http://schemas.microsoft.com/office/drawing/2014/main" id="{286FA6CF-2617-4AEA-8B6A-096BE9C4F92B}"/>
                </a:ext>
              </a:extLst>
            </p:cNvPr>
            <p:cNvSpPr/>
            <p:nvPr/>
          </p:nvSpPr>
          <p:spPr>
            <a:xfrm>
              <a:off x="4460862" y="-593271"/>
              <a:ext cx="14885761" cy="14885761"/>
            </a:xfrm>
            <a:prstGeom prst="arc">
              <a:avLst>
                <a:gd name="adj1" fmla="val 10802852"/>
                <a:gd name="adj2" fmla="val 13892665"/>
              </a:avLst>
            </a:prstGeom>
            <a:ln w="12700">
              <a:solidFill>
                <a:srgbClr val="727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32BFC758-EB10-4DA2-BDCB-D40C15F1D998}"/>
                </a:ext>
              </a:extLst>
            </p:cNvPr>
            <p:cNvSpPr/>
            <p:nvPr/>
          </p:nvSpPr>
          <p:spPr>
            <a:xfrm>
              <a:off x="7264572" y="873530"/>
              <a:ext cx="185737" cy="185737"/>
            </a:xfrm>
            <a:prstGeom prst="ellipse">
              <a:avLst/>
            </a:prstGeom>
            <a:solidFill>
              <a:srgbClr val="D70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B8086EE2-A755-447E-8423-BE502475A2B6}"/>
              </a:ext>
            </a:extLst>
          </p:cNvPr>
          <p:cNvSpPr/>
          <p:nvPr userDrawn="1"/>
        </p:nvSpPr>
        <p:spPr>
          <a:xfrm rot="2640108">
            <a:off x="-718179" y="5229514"/>
            <a:ext cx="1783615" cy="1503488"/>
          </a:xfrm>
          <a:custGeom>
            <a:avLst/>
            <a:gdLst>
              <a:gd name="connsiteX0" fmla="*/ 0 w 1783615"/>
              <a:gd name="connsiteY0" fmla="*/ 79226 h 1503488"/>
              <a:gd name="connsiteX1" fmla="*/ 116190 w 1783615"/>
              <a:gd name="connsiteY1" fmla="*/ 40704 h 1503488"/>
              <a:gd name="connsiteX2" fmla="*/ 1406613 w 1783615"/>
              <a:gd name="connsiteY2" fmla="*/ 395244 h 1503488"/>
              <a:gd name="connsiteX3" fmla="*/ 1758984 w 1783615"/>
              <a:gd name="connsiteY3" fmla="*/ 994118 h 1503488"/>
              <a:gd name="connsiteX4" fmla="*/ 1783615 w 1783615"/>
              <a:gd name="connsiteY4" fmla="*/ 1109331 h 1503488"/>
              <a:gd name="connsiteX5" fmla="*/ 1375480 w 1783615"/>
              <a:gd name="connsiteY5" fmla="*/ 1503488 h 1503488"/>
              <a:gd name="connsiteX6" fmla="*/ 1350967 w 1783615"/>
              <a:gd name="connsiteY6" fmla="*/ 1478106 h 1503488"/>
              <a:gd name="connsiteX7" fmla="*/ 1356484 w 1783615"/>
              <a:gd name="connsiteY7" fmla="*/ 1444589 h 1503488"/>
              <a:gd name="connsiteX8" fmla="*/ 1089908 w 1783615"/>
              <a:gd name="connsiteY8" fmla="*/ 714601 h 1503488"/>
              <a:gd name="connsiteX9" fmla="*/ 490738 w 1783615"/>
              <a:gd name="connsiteY9" fmla="*/ 450844 h 1503488"/>
              <a:gd name="connsiteX10" fmla="*/ 361954 w 1783615"/>
              <a:gd name="connsiteY10" fmla="*/ 454017 h 150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83615" h="1503488">
                <a:moveTo>
                  <a:pt x="0" y="79226"/>
                </a:moveTo>
                <a:lnTo>
                  <a:pt x="116190" y="40704"/>
                </a:lnTo>
                <a:cubicBezTo>
                  <a:pt x="573845" y="-73853"/>
                  <a:pt x="1064745" y="56216"/>
                  <a:pt x="1406613" y="395244"/>
                </a:cubicBezTo>
                <a:cubicBezTo>
                  <a:pt x="1577547" y="564759"/>
                  <a:pt x="1696553" y="771966"/>
                  <a:pt x="1758984" y="994118"/>
                </a:cubicBezTo>
                <a:lnTo>
                  <a:pt x="1783615" y="1109331"/>
                </a:lnTo>
                <a:lnTo>
                  <a:pt x="1375480" y="1503488"/>
                </a:lnTo>
                <a:lnTo>
                  <a:pt x="1350967" y="1478106"/>
                </a:lnTo>
                <a:lnTo>
                  <a:pt x="1356484" y="1444589"/>
                </a:lnTo>
                <a:cubicBezTo>
                  <a:pt x="1380332" y="1178229"/>
                  <a:pt x="1286244" y="909306"/>
                  <a:pt x="1089908" y="714601"/>
                </a:cubicBezTo>
                <a:cubicBezTo>
                  <a:pt x="926295" y="552347"/>
                  <a:pt x="711736" y="461525"/>
                  <a:pt x="490738" y="450844"/>
                </a:cubicBezTo>
                <a:lnTo>
                  <a:pt x="361954" y="454017"/>
                </a:lnTo>
                <a:close/>
              </a:path>
            </a:pathLst>
          </a:custGeom>
          <a:solidFill>
            <a:srgbClr val="727171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AA328CB-2F7E-4EEB-BF5E-2916BDD46D74}"/>
              </a:ext>
            </a:extLst>
          </p:cNvPr>
          <p:cNvGrpSpPr/>
          <p:nvPr userDrawn="1"/>
        </p:nvGrpSpPr>
        <p:grpSpPr>
          <a:xfrm rot="9328605">
            <a:off x="-2953853" y="4081333"/>
            <a:ext cx="4251748" cy="4248277"/>
            <a:chOff x="5364020" y="-1617552"/>
            <a:chExt cx="10101349" cy="10093104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8D915D43-A65A-4288-A682-64E9436C3344}"/>
                </a:ext>
              </a:extLst>
            </p:cNvPr>
            <p:cNvSpPr/>
            <p:nvPr/>
          </p:nvSpPr>
          <p:spPr>
            <a:xfrm>
              <a:off x="5364020" y="2270485"/>
              <a:ext cx="243840" cy="243840"/>
            </a:xfrm>
            <a:prstGeom prst="ellipse">
              <a:avLst/>
            </a:prstGeom>
            <a:solidFill>
              <a:srgbClr val="727171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弧形 14">
              <a:extLst>
                <a:ext uri="{FF2B5EF4-FFF2-40B4-BE49-F238E27FC236}">
                  <a16:creationId xmlns:a16="http://schemas.microsoft.com/office/drawing/2014/main" id="{7ACA62CD-EA35-495E-AAE2-40B33E6100F3}"/>
                </a:ext>
              </a:extLst>
            </p:cNvPr>
            <p:cNvSpPr/>
            <p:nvPr/>
          </p:nvSpPr>
          <p:spPr>
            <a:xfrm rot="19355239">
              <a:off x="5372265" y="-1617552"/>
              <a:ext cx="10093104" cy="10093104"/>
            </a:xfrm>
            <a:prstGeom prst="arc">
              <a:avLst>
                <a:gd name="adj1" fmla="val 10480822"/>
                <a:gd name="adj2" fmla="val 13388850"/>
              </a:avLst>
            </a:prstGeom>
            <a:ln w="12700">
              <a:solidFill>
                <a:srgbClr val="727171">
                  <a:alpha val="1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弧形 15">
              <a:extLst>
                <a:ext uri="{FF2B5EF4-FFF2-40B4-BE49-F238E27FC236}">
                  <a16:creationId xmlns:a16="http://schemas.microsoft.com/office/drawing/2014/main" id="{10D45A69-21E7-40D6-88E1-4EF9F3C7AA46}"/>
                </a:ext>
              </a:extLst>
            </p:cNvPr>
            <p:cNvSpPr/>
            <p:nvPr/>
          </p:nvSpPr>
          <p:spPr>
            <a:xfrm rot="3378363">
              <a:off x="5372265" y="-1617552"/>
              <a:ext cx="10093104" cy="10093104"/>
            </a:xfrm>
            <a:prstGeom prst="arc">
              <a:avLst>
                <a:gd name="adj1" fmla="val 8216217"/>
                <a:gd name="adj2" fmla="val 10007891"/>
              </a:avLst>
            </a:prstGeom>
            <a:ln w="12700">
              <a:solidFill>
                <a:srgbClr val="727171">
                  <a:alpha val="1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178131-C52F-4111-8460-59A654BF9B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9697" y="3303348"/>
            <a:ext cx="3756743" cy="584775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点击添加一级标题</a:t>
            </a:r>
          </a:p>
        </p:txBody>
      </p:sp>
      <p:sp>
        <p:nvSpPr>
          <p:cNvPr id="19" name="文本占位符 2">
            <a:extLst>
              <a:ext uri="{FF2B5EF4-FFF2-40B4-BE49-F238E27FC236}">
                <a16:creationId xmlns:a16="http://schemas.microsoft.com/office/drawing/2014/main" id="{5417CF50-E451-4060-8FE3-0ACC9139DF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9697" y="3838766"/>
            <a:ext cx="3756743" cy="663002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Copy paste fonts. Choose the only option to retain text.</a:t>
            </a:r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926" y="448282"/>
            <a:ext cx="1719470" cy="2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84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C36AE4-2569-4DDC-923F-D3487DDEC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750" y="136526"/>
            <a:ext cx="10858500" cy="549274"/>
          </a:xfrm>
        </p:spPr>
        <p:txBody>
          <a:bodyPr/>
          <a:lstStyle/>
          <a:p>
            <a:r>
              <a:rPr lang="zh-CN" altLang="en-US" dirty="0"/>
              <a:t>单击此处编辑母版标题样式 </a:t>
            </a:r>
            <a:r>
              <a:rPr lang="en-US" altLang="zh-CN" dirty="0"/>
              <a:t>-26pt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6091BE-FB92-4D38-BED1-4B460001884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r>
              <a:rPr lang="zh-CN" altLang="en-US" sz="2000" dirty="0"/>
              <a:t>一级标题</a:t>
            </a:r>
            <a:r>
              <a:rPr lang="ja-JP" altLang="en-US" sz="2000" dirty="0"/>
              <a:t> </a:t>
            </a:r>
            <a:r>
              <a:rPr lang="en-US" altLang="zh-CN" sz="2000" dirty="0"/>
              <a:t>-20pt</a:t>
            </a:r>
          </a:p>
          <a:p>
            <a:pPr lvl="1"/>
            <a:r>
              <a:rPr lang="zh-CN" altLang="en-US" sz="1800" dirty="0"/>
              <a:t>二级标题</a:t>
            </a:r>
            <a:r>
              <a:rPr lang="en-US" altLang="zh-CN" sz="1800" dirty="0"/>
              <a:t> -18pt</a:t>
            </a:r>
          </a:p>
          <a:p>
            <a:pPr lvl="2"/>
            <a:r>
              <a:rPr lang="zh-CN" altLang="en-US" sz="1600" dirty="0"/>
              <a:t>三级</a:t>
            </a:r>
            <a:r>
              <a:rPr lang="zh-CN" altLang="en-US" sz="100" dirty="0"/>
              <a:t> </a:t>
            </a:r>
            <a:r>
              <a:rPr lang="zh-CN" altLang="en-US" sz="1600" dirty="0"/>
              <a:t>标题</a:t>
            </a:r>
            <a:r>
              <a:rPr lang="en-US" altLang="zh-CN" sz="1600" dirty="0"/>
              <a:t> -16pt</a:t>
            </a:r>
          </a:p>
          <a:p>
            <a:pPr lvl="3"/>
            <a:r>
              <a:rPr lang="zh-CN" altLang="en-US" sz="1400" dirty="0"/>
              <a:t>四级标题</a:t>
            </a:r>
            <a:r>
              <a:rPr lang="en-US" altLang="zh-CN" sz="1400" dirty="0"/>
              <a:t> -14pt</a:t>
            </a:r>
          </a:p>
          <a:p>
            <a:pPr lvl="4"/>
            <a:r>
              <a:rPr lang="en-US" altLang="zh-CN" dirty="0"/>
              <a:t>…</a:t>
            </a:r>
          </a:p>
          <a:p>
            <a:pPr lvl="4"/>
            <a:r>
              <a:rPr lang="zh-CN" altLang="en-US" sz="1100" dirty="0"/>
              <a:t>正文</a:t>
            </a:r>
            <a:r>
              <a:rPr lang="en-US" altLang="zh-CN" sz="1100" dirty="0"/>
              <a:t> -11pt</a:t>
            </a:r>
            <a:endParaRPr lang="zh-CN" altLang="en-US" sz="110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083596-9113-45F3-B468-09D20904A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350000"/>
            <a:ext cx="424897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altLang="zh-CN"/>
              <a:t>© </a:t>
            </a:r>
            <a:r>
              <a:rPr lang="zh-CN" altLang="en-US"/>
              <a:t>杭州海康威视数字技术股份有限公司版权所有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7A283B-A93F-4CD2-9E77-F1F0C8854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46CC-EE93-41DB-9128-F8894F1B0E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174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D3E0E55-566E-4627-8388-058F207BC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750" y="136526"/>
            <a:ext cx="10858500" cy="549274"/>
          </a:xfrm>
        </p:spPr>
        <p:txBody>
          <a:bodyPr/>
          <a:lstStyle/>
          <a:p>
            <a:r>
              <a:rPr lang="zh-CN" altLang="en-US" dirty="0"/>
              <a:t>单击此处编辑母版标题样式 </a:t>
            </a:r>
            <a:r>
              <a:rPr lang="en-US" altLang="zh-CN" dirty="0"/>
              <a:t>-26pt</a:t>
            </a:r>
            <a:endParaRPr lang="zh-CN" altLang="en-US" dirty="0"/>
          </a:p>
        </p:txBody>
      </p:sp>
      <p:sp>
        <p:nvSpPr>
          <p:cNvPr id="6" name="页脚占位符 2">
            <a:extLst>
              <a:ext uri="{FF2B5EF4-FFF2-40B4-BE49-F238E27FC236}">
                <a16:creationId xmlns:a16="http://schemas.microsoft.com/office/drawing/2014/main" id="{E06CCDB0-3E6B-40ED-999D-FA8C6ECB95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60400" y="6350000"/>
            <a:ext cx="4248978" cy="365125"/>
          </a:xfrm>
        </p:spPr>
        <p:txBody>
          <a:bodyPr/>
          <a:lstStyle/>
          <a:p>
            <a:r>
              <a:rPr lang="en-US" altLang="zh-CN" dirty="0"/>
              <a:t>© </a:t>
            </a:r>
            <a:r>
              <a:rPr lang="zh-CN" altLang="en-US" dirty="0"/>
              <a:t>杭州海康威视数字技术股份有限公司版权所有</a:t>
            </a:r>
          </a:p>
        </p:txBody>
      </p:sp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21BB0E83-C333-45D3-BB7F-9467DE9D13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6248" y="6356350"/>
            <a:ext cx="2832652" cy="365125"/>
          </a:xfrm>
        </p:spPr>
        <p:txBody>
          <a:bodyPr/>
          <a:lstStyle/>
          <a:p>
            <a:fld id="{E7C946CC-EE93-41DB-9128-F8894F1B0E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659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1144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>
            <a:extLst>
              <a:ext uri="{FF2B5EF4-FFF2-40B4-BE49-F238E27FC236}">
                <a16:creationId xmlns:a16="http://schemas.microsoft.com/office/drawing/2014/main" id="{3B89D8BA-B4F4-4EA9-8BA0-B679C0C4E9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0" b="23680"/>
          <a:stretch/>
        </p:blipFill>
        <p:spPr>
          <a:xfrm>
            <a:off x="0" y="2101434"/>
            <a:ext cx="10737448" cy="4652463"/>
          </a:xfrm>
          <a:prstGeom prst="rect">
            <a:avLst/>
          </a:prstGeom>
        </p:spPr>
      </p:pic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F1AD6D37-5369-4115-9113-0658A16613FD}"/>
              </a:ext>
            </a:extLst>
          </p:cNvPr>
          <p:cNvSpPr/>
          <p:nvPr userDrawn="1"/>
        </p:nvSpPr>
        <p:spPr>
          <a:xfrm>
            <a:off x="5744120" y="1"/>
            <a:ext cx="6447881" cy="6858001"/>
          </a:xfrm>
          <a:custGeom>
            <a:avLst/>
            <a:gdLst>
              <a:gd name="connsiteX0" fmla="*/ 1392437 w 6447881"/>
              <a:gd name="connsiteY0" fmla="*/ 0 h 6858001"/>
              <a:gd name="connsiteX1" fmla="*/ 6447881 w 6447881"/>
              <a:gd name="connsiteY1" fmla="*/ 0 h 6858001"/>
              <a:gd name="connsiteX2" fmla="*/ 6447881 w 6447881"/>
              <a:gd name="connsiteY2" fmla="*/ 6858001 h 6858001"/>
              <a:gd name="connsiteX3" fmla="*/ 1392438 w 6447881"/>
              <a:gd name="connsiteY3" fmla="*/ 6858001 h 6858001"/>
              <a:gd name="connsiteX4" fmla="*/ 1278782 w 6447881"/>
              <a:gd name="connsiteY4" fmla="*/ 6738792 h 6858001"/>
              <a:gd name="connsiteX5" fmla="*/ 0 w 6447881"/>
              <a:gd name="connsiteY5" fmla="*/ 3429000 h 6858001"/>
              <a:gd name="connsiteX6" fmla="*/ 1278782 w 6447881"/>
              <a:gd name="connsiteY6" fmla="*/ 119209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47881" h="6858001">
                <a:moveTo>
                  <a:pt x="1392437" y="0"/>
                </a:moveTo>
                <a:lnTo>
                  <a:pt x="6447881" y="0"/>
                </a:lnTo>
                <a:lnTo>
                  <a:pt x="6447881" y="6858001"/>
                </a:lnTo>
                <a:lnTo>
                  <a:pt x="1392438" y="6858001"/>
                </a:lnTo>
                <a:lnTo>
                  <a:pt x="1278782" y="6738792"/>
                </a:lnTo>
                <a:cubicBezTo>
                  <a:pt x="484253" y="5864615"/>
                  <a:pt x="0" y="4703360"/>
                  <a:pt x="0" y="3429000"/>
                </a:cubicBezTo>
                <a:cubicBezTo>
                  <a:pt x="0" y="2154641"/>
                  <a:pt x="484253" y="993385"/>
                  <a:pt x="1278782" y="119209"/>
                </a:cubicBezTo>
                <a:close/>
              </a:path>
            </a:pathLst>
          </a:custGeom>
          <a:solidFill>
            <a:srgbClr val="D700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F89FDC4C-FD41-4364-8879-5365FB559F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90" t="1021" r="18116" b="527"/>
          <a:stretch>
            <a:fillRect/>
          </a:stretch>
        </p:blipFill>
        <p:spPr>
          <a:xfrm>
            <a:off x="5925639" y="1"/>
            <a:ext cx="6266363" cy="6858000"/>
          </a:xfrm>
          <a:custGeom>
            <a:avLst/>
            <a:gdLst>
              <a:gd name="connsiteX0" fmla="*/ 1468957 w 6266363"/>
              <a:gd name="connsiteY0" fmla="*/ 0 h 6858000"/>
              <a:gd name="connsiteX1" fmla="*/ 6266363 w 6266363"/>
              <a:gd name="connsiteY1" fmla="*/ 0 h 6858000"/>
              <a:gd name="connsiteX2" fmla="*/ 6266363 w 6266363"/>
              <a:gd name="connsiteY2" fmla="*/ 6858000 h 6858000"/>
              <a:gd name="connsiteX3" fmla="*/ 1468959 w 6266363"/>
              <a:gd name="connsiteY3" fmla="*/ 6858000 h 6858000"/>
              <a:gd name="connsiteX4" fmla="*/ 1388608 w 6266363"/>
              <a:gd name="connsiteY4" fmla="*/ 6781394 h 6858000"/>
              <a:gd name="connsiteX5" fmla="*/ 0 w 6266363"/>
              <a:gd name="connsiteY5" fmla="*/ 3429000 h 6858000"/>
              <a:gd name="connsiteX6" fmla="*/ 1388608 w 6266363"/>
              <a:gd name="connsiteY6" fmla="*/ 7660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66363" h="6858000">
                <a:moveTo>
                  <a:pt x="1468957" y="0"/>
                </a:moveTo>
                <a:lnTo>
                  <a:pt x="6266363" y="0"/>
                </a:lnTo>
                <a:lnTo>
                  <a:pt x="6266363" y="6858000"/>
                </a:lnTo>
                <a:lnTo>
                  <a:pt x="1468959" y="6858000"/>
                </a:lnTo>
                <a:lnTo>
                  <a:pt x="1388608" y="6781394"/>
                </a:lnTo>
                <a:cubicBezTo>
                  <a:pt x="530655" y="5923442"/>
                  <a:pt x="0" y="4738192"/>
                  <a:pt x="0" y="3429000"/>
                </a:cubicBezTo>
                <a:cubicBezTo>
                  <a:pt x="0" y="2119809"/>
                  <a:pt x="530656" y="934558"/>
                  <a:pt x="1388608" y="76606"/>
                </a:cubicBezTo>
                <a:close/>
              </a:path>
            </a:pathLst>
          </a:custGeom>
        </p:spPr>
      </p:pic>
      <p:grpSp>
        <p:nvGrpSpPr>
          <p:cNvPr id="57" name="组合 56">
            <a:extLst>
              <a:ext uri="{FF2B5EF4-FFF2-40B4-BE49-F238E27FC236}">
                <a16:creationId xmlns:a16="http://schemas.microsoft.com/office/drawing/2014/main" id="{269751FD-B502-4118-B7F4-3FD1DADE11AF}"/>
              </a:ext>
            </a:extLst>
          </p:cNvPr>
          <p:cNvGrpSpPr/>
          <p:nvPr userDrawn="1"/>
        </p:nvGrpSpPr>
        <p:grpSpPr>
          <a:xfrm>
            <a:off x="5457993" y="-1617552"/>
            <a:ext cx="10093104" cy="10093104"/>
            <a:chOff x="5372265" y="-1617552"/>
            <a:chExt cx="10093104" cy="10093104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BDD3CDAF-6AF9-4943-AEF9-E4D0B588C4EC}"/>
                </a:ext>
              </a:extLst>
            </p:cNvPr>
            <p:cNvSpPr/>
            <p:nvPr/>
          </p:nvSpPr>
          <p:spPr>
            <a:xfrm>
              <a:off x="5399580" y="2275565"/>
              <a:ext cx="183600" cy="183600"/>
            </a:xfrm>
            <a:prstGeom prst="ellipse">
              <a:avLst/>
            </a:prstGeom>
            <a:solidFill>
              <a:srgbClr val="D70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9" name="弧形 58">
              <a:extLst>
                <a:ext uri="{FF2B5EF4-FFF2-40B4-BE49-F238E27FC236}">
                  <a16:creationId xmlns:a16="http://schemas.microsoft.com/office/drawing/2014/main" id="{17C5BF27-FC14-473B-BCE3-9450623B5A21}"/>
                </a:ext>
              </a:extLst>
            </p:cNvPr>
            <p:cNvSpPr/>
            <p:nvPr/>
          </p:nvSpPr>
          <p:spPr>
            <a:xfrm rot="19355239">
              <a:off x="5372265" y="-1617552"/>
              <a:ext cx="10093104" cy="10093104"/>
            </a:xfrm>
            <a:prstGeom prst="arc">
              <a:avLst>
                <a:gd name="adj1" fmla="val 10480822"/>
                <a:gd name="adj2" fmla="val 13388850"/>
              </a:avLst>
            </a:prstGeom>
            <a:ln w="12700">
              <a:solidFill>
                <a:srgbClr val="727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弧形 59">
              <a:extLst>
                <a:ext uri="{FF2B5EF4-FFF2-40B4-BE49-F238E27FC236}">
                  <a16:creationId xmlns:a16="http://schemas.microsoft.com/office/drawing/2014/main" id="{9C768BA5-0C2E-4D0C-B01E-D54C808FF6BB}"/>
                </a:ext>
              </a:extLst>
            </p:cNvPr>
            <p:cNvSpPr/>
            <p:nvPr/>
          </p:nvSpPr>
          <p:spPr>
            <a:xfrm rot="3378363">
              <a:off x="5372265" y="-1617552"/>
              <a:ext cx="10093104" cy="10093104"/>
            </a:xfrm>
            <a:prstGeom prst="arc">
              <a:avLst>
                <a:gd name="adj1" fmla="val 8216217"/>
                <a:gd name="adj2" fmla="val 10007891"/>
              </a:avLst>
            </a:prstGeom>
            <a:ln w="12700">
              <a:solidFill>
                <a:srgbClr val="727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D81002CD-042C-4248-B4B0-7C31982C744A}"/>
              </a:ext>
            </a:extLst>
          </p:cNvPr>
          <p:cNvSpPr/>
          <p:nvPr userDrawn="1"/>
        </p:nvSpPr>
        <p:spPr>
          <a:xfrm rot="2640108">
            <a:off x="-718179" y="5229514"/>
            <a:ext cx="1783615" cy="1503488"/>
          </a:xfrm>
          <a:custGeom>
            <a:avLst/>
            <a:gdLst>
              <a:gd name="connsiteX0" fmla="*/ 0 w 1783615"/>
              <a:gd name="connsiteY0" fmla="*/ 79226 h 1503488"/>
              <a:gd name="connsiteX1" fmla="*/ 116190 w 1783615"/>
              <a:gd name="connsiteY1" fmla="*/ 40704 h 1503488"/>
              <a:gd name="connsiteX2" fmla="*/ 1406613 w 1783615"/>
              <a:gd name="connsiteY2" fmla="*/ 395244 h 1503488"/>
              <a:gd name="connsiteX3" fmla="*/ 1758984 w 1783615"/>
              <a:gd name="connsiteY3" fmla="*/ 994118 h 1503488"/>
              <a:gd name="connsiteX4" fmla="*/ 1783615 w 1783615"/>
              <a:gd name="connsiteY4" fmla="*/ 1109331 h 1503488"/>
              <a:gd name="connsiteX5" fmla="*/ 1375480 w 1783615"/>
              <a:gd name="connsiteY5" fmla="*/ 1503488 h 1503488"/>
              <a:gd name="connsiteX6" fmla="*/ 1350967 w 1783615"/>
              <a:gd name="connsiteY6" fmla="*/ 1478106 h 1503488"/>
              <a:gd name="connsiteX7" fmla="*/ 1356484 w 1783615"/>
              <a:gd name="connsiteY7" fmla="*/ 1444589 h 1503488"/>
              <a:gd name="connsiteX8" fmla="*/ 1089908 w 1783615"/>
              <a:gd name="connsiteY8" fmla="*/ 714601 h 1503488"/>
              <a:gd name="connsiteX9" fmla="*/ 490738 w 1783615"/>
              <a:gd name="connsiteY9" fmla="*/ 450844 h 1503488"/>
              <a:gd name="connsiteX10" fmla="*/ 361954 w 1783615"/>
              <a:gd name="connsiteY10" fmla="*/ 454017 h 150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83615" h="1503488">
                <a:moveTo>
                  <a:pt x="0" y="79226"/>
                </a:moveTo>
                <a:lnTo>
                  <a:pt x="116190" y="40704"/>
                </a:lnTo>
                <a:cubicBezTo>
                  <a:pt x="573845" y="-73853"/>
                  <a:pt x="1064745" y="56216"/>
                  <a:pt x="1406613" y="395244"/>
                </a:cubicBezTo>
                <a:cubicBezTo>
                  <a:pt x="1577547" y="564759"/>
                  <a:pt x="1696553" y="771966"/>
                  <a:pt x="1758984" y="994118"/>
                </a:cubicBezTo>
                <a:lnTo>
                  <a:pt x="1783615" y="1109331"/>
                </a:lnTo>
                <a:lnTo>
                  <a:pt x="1375480" y="1503488"/>
                </a:lnTo>
                <a:lnTo>
                  <a:pt x="1350967" y="1478106"/>
                </a:lnTo>
                <a:lnTo>
                  <a:pt x="1356484" y="1444589"/>
                </a:lnTo>
                <a:cubicBezTo>
                  <a:pt x="1380332" y="1178229"/>
                  <a:pt x="1286244" y="909306"/>
                  <a:pt x="1089908" y="714601"/>
                </a:cubicBezTo>
                <a:cubicBezTo>
                  <a:pt x="926295" y="552347"/>
                  <a:pt x="711736" y="461525"/>
                  <a:pt x="490738" y="450844"/>
                </a:cubicBezTo>
                <a:lnTo>
                  <a:pt x="361954" y="454017"/>
                </a:lnTo>
                <a:close/>
              </a:path>
            </a:pathLst>
          </a:custGeom>
          <a:solidFill>
            <a:srgbClr val="727171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F3D4B63C-6D91-4980-B773-9943ABF85206}"/>
              </a:ext>
            </a:extLst>
          </p:cNvPr>
          <p:cNvGrpSpPr/>
          <p:nvPr userDrawn="1"/>
        </p:nvGrpSpPr>
        <p:grpSpPr>
          <a:xfrm rot="9328605">
            <a:off x="-2953853" y="4081333"/>
            <a:ext cx="4251748" cy="4248277"/>
            <a:chOff x="5364020" y="-1617552"/>
            <a:chExt cx="10101349" cy="10093104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DCD2CECE-E354-4474-AF86-D8A17DA8588E}"/>
                </a:ext>
              </a:extLst>
            </p:cNvPr>
            <p:cNvSpPr/>
            <p:nvPr/>
          </p:nvSpPr>
          <p:spPr>
            <a:xfrm>
              <a:off x="5364020" y="2270485"/>
              <a:ext cx="243840" cy="243840"/>
            </a:xfrm>
            <a:prstGeom prst="ellipse">
              <a:avLst/>
            </a:prstGeom>
            <a:solidFill>
              <a:srgbClr val="D7000F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4" name="弧形 63">
              <a:extLst>
                <a:ext uri="{FF2B5EF4-FFF2-40B4-BE49-F238E27FC236}">
                  <a16:creationId xmlns:a16="http://schemas.microsoft.com/office/drawing/2014/main" id="{3A67495D-FEDB-4C23-9ACE-896DA45B879D}"/>
                </a:ext>
              </a:extLst>
            </p:cNvPr>
            <p:cNvSpPr/>
            <p:nvPr/>
          </p:nvSpPr>
          <p:spPr>
            <a:xfrm rot="19355239">
              <a:off x="5372265" y="-1617552"/>
              <a:ext cx="10093104" cy="10093104"/>
            </a:xfrm>
            <a:prstGeom prst="arc">
              <a:avLst>
                <a:gd name="adj1" fmla="val 10480822"/>
                <a:gd name="adj2" fmla="val 13388850"/>
              </a:avLst>
            </a:prstGeom>
            <a:ln w="12700">
              <a:solidFill>
                <a:srgbClr val="727171">
                  <a:alpha val="2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弧形 64">
              <a:extLst>
                <a:ext uri="{FF2B5EF4-FFF2-40B4-BE49-F238E27FC236}">
                  <a16:creationId xmlns:a16="http://schemas.microsoft.com/office/drawing/2014/main" id="{F77A011E-6DA4-464C-8B41-00963905888A}"/>
                </a:ext>
              </a:extLst>
            </p:cNvPr>
            <p:cNvSpPr/>
            <p:nvPr/>
          </p:nvSpPr>
          <p:spPr>
            <a:xfrm rot="3378363">
              <a:off x="5372265" y="-1617552"/>
              <a:ext cx="10093104" cy="10093104"/>
            </a:xfrm>
            <a:prstGeom prst="arc">
              <a:avLst>
                <a:gd name="adj1" fmla="val 8216217"/>
                <a:gd name="adj2" fmla="val 10007891"/>
              </a:avLst>
            </a:prstGeom>
            <a:ln w="12700">
              <a:solidFill>
                <a:srgbClr val="727171">
                  <a:alpha val="2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7" name="图片 66">
            <a:extLst>
              <a:ext uri="{FF2B5EF4-FFF2-40B4-BE49-F238E27FC236}">
                <a16:creationId xmlns:a16="http://schemas.microsoft.com/office/drawing/2014/main" id="{348EA1ED-6E85-47A7-9C7D-174AC3CC5EF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" b="723"/>
          <a:stretch/>
        </p:blipFill>
        <p:spPr>
          <a:xfrm>
            <a:off x="582168" y="3375614"/>
            <a:ext cx="1236703" cy="1218809"/>
          </a:xfrm>
          <a:prstGeom prst="rect">
            <a:avLst/>
          </a:prstGeom>
        </p:spPr>
      </p:pic>
      <p:sp>
        <p:nvSpPr>
          <p:cNvPr id="68" name="文本框 67">
            <a:extLst>
              <a:ext uri="{FF2B5EF4-FFF2-40B4-BE49-F238E27FC236}">
                <a16:creationId xmlns:a16="http://schemas.microsoft.com/office/drawing/2014/main" id="{174F13C6-72C7-46C3-8E6A-1421DCF285AE}"/>
              </a:ext>
            </a:extLst>
          </p:cNvPr>
          <p:cNvSpPr txBox="1"/>
          <p:nvPr userDrawn="1"/>
        </p:nvSpPr>
        <p:spPr>
          <a:xfrm>
            <a:off x="563880" y="3127287"/>
            <a:ext cx="1481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rgbClr val="D7000F"/>
                </a:solidFill>
              </a:rPr>
              <a:t>WWW.HIKISION.COM</a:t>
            </a:r>
            <a:endParaRPr lang="zh-CN" altLang="en-US" sz="1000" dirty="0">
              <a:solidFill>
                <a:srgbClr val="D7000F"/>
              </a:solidFill>
            </a:endParaRPr>
          </a:p>
        </p:txBody>
      </p:sp>
      <p:sp>
        <p:nvSpPr>
          <p:cNvPr id="92" name="文本占位符 2">
            <a:extLst>
              <a:ext uri="{FF2B5EF4-FFF2-40B4-BE49-F238E27FC236}">
                <a16:creationId xmlns:a16="http://schemas.microsoft.com/office/drawing/2014/main" id="{01C311BE-3525-4315-99F0-6DA394F71A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3764" y="1532546"/>
            <a:ext cx="4893452" cy="830997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49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THANK YOU</a:t>
            </a:r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926" y="448282"/>
            <a:ext cx="1719470" cy="2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1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E492299-789C-4AC4-9C5F-9EDB91E0C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36526"/>
            <a:ext cx="10858500" cy="5492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 </a:t>
            </a:r>
            <a:r>
              <a:rPr lang="en-US" altLang="zh-CN" dirty="0"/>
              <a:t>-26pt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A2CC84-3B78-46DF-B5ED-286C3BACF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746734"/>
            <a:ext cx="10858500" cy="5470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z="2000" dirty="0"/>
              <a:t>一级标题</a:t>
            </a:r>
            <a:r>
              <a:rPr lang="ja-JP" altLang="en-US" sz="2000" dirty="0"/>
              <a:t> </a:t>
            </a:r>
            <a:r>
              <a:rPr lang="en-US" altLang="zh-CN" sz="2000" dirty="0"/>
              <a:t>-20pt</a:t>
            </a:r>
          </a:p>
          <a:p>
            <a:pPr lvl="1"/>
            <a:r>
              <a:rPr lang="zh-CN" altLang="en-US" sz="1800" dirty="0"/>
              <a:t>二级标题</a:t>
            </a:r>
            <a:r>
              <a:rPr lang="en-US" altLang="zh-CN" sz="1800" dirty="0"/>
              <a:t> -18pt</a:t>
            </a:r>
          </a:p>
          <a:p>
            <a:pPr lvl="2"/>
            <a:r>
              <a:rPr lang="zh-CN" altLang="en-US" sz="1600" dirty="0"/>
              <a:t>三级</a:t>
            </a:r>
            <a:r>
              <a:rPr lang="zh-CN" altLang="en-US" sz="100" dirty="0"/>
              <a:t> </a:t>
            </a:r>
            <a:r>
              <a:rPr lang="zh-CN" altLang="en-US" sz="1600" dirty="0"/>
              <a:t>标题</a:t>
            </a:r>
            <a:r>
              <a:rPr lang="en-US" altLang="zh-CN" sz="1600" dirty="0"/>
              <a:t> -16pt</a:t>
            </a:r>
          </a:p>
          <a:p>
            <a:pPr lvl="3"/>
            <a:r>
              <a:rPr lang="zh-CN" altLang="en-US" sz="1400" dirty="0"/>
              <a:t>四级标题</a:t>
            </a:r>
            <a:r>
              <a:rPr lang="en-US" altLang="zh-CN" sz="1400" dirty="0"/>
              <a:t> -14pt</a:t>
            </a:r>
          </a:p>
          <a:p>
            <a:pPr lvl="4"/>
            <a:r>
              <a:rPr lang="en-US" altLang="zh-CN" dirty="0"/>
              <a:t>…</a:t>
            </a:r>
          </a:p>
          <a:p>
            <a:pPr lvl="4"/>
            <a:r>
              <a:rPr lang="zh-CN" altLang="en-US" sz="1100" dirty="0"/>
              <a:t>正文</a:t>
            </a:r>
            <a:r>
              <a:rPr lang="en-US" altLang="zh-CN" sz="1100" dirty="0"/>
              <a:t> -11pt</a:t>
            </a:r>
            <a:endParaRPr lang="zh-CN" altLang="en-US" sz="110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5EFAB3-C54C-4F62-8595-8361959504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400" y="6356350"/>
            <a:ext cx="4248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© </a:t>
            </a:r>
            <a:r>
              <a:rPr lang="zh-CN" altLang="en-US"/>
              <a:t>杭州海康威视数字技术股份有限公司版权所有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98892D-D8D4-43A3-815D-C1DF7D9273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86248" y="6356350"/>
            <a:ext cx="28326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946CC-EE93-41DB-9128-F8894F1B0EE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84C914C-3B39-4737-93AA-7969EEB8ACD5}"/>
              </a:ext>
            </a:extLst>
          </p:cNvPr>
          <p:cNvGrpSpPr/>
          <p:nvPr userDrawn="1"/>
        </p:nvGrpSpPr>
        <p:grpSpPr>
          <a:xfrm flipH="1">
            <a:off x="10873090" y="4082052"/>
            <a:ext cx="4366904" cy="4248277"/>
            <a:chOff x="-2953853" y="4081333"/>
            <a:chExt cx="4251748" cy="4248277"/>
          </a:xfrm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CD84FF95-703E-42B1-8376-4AE9210CF380}"/>
                </a:ext>
              </a:extLst>
            </p:cNvPr>
            <p:cNvSpPr/>
            <p:nvPr/>
          </p:nvSpPr>
          <p:spPr>
            <a:xfrm rot="2640108">
              <a:off x="-718179" y="5229514"/>
              <a:ext cx="1783615" cy="1503488"/>
            </a:xfrm>
            <a:custGeom>
              <a:avLst/>
              <a:gdLst>
                <a:gd name="connsiteX0" fmla="*/ 0 w 1783615"/>
                <a:gd name="connsiteY0" fmla="*/ 79226 h 1503488"/>
                <a:gd name="connsiteX1" fmla="*/ 116190 w 1783615"/>
                <a:gd name="connsiteY1" fmla="*/ 40704 h 1503488"/>
                <a:gd name="connsiteX2" fmla="*/ 1406613 w 1783615"/>
                <a:gd name="connsiteY2" fmla="*/ 395244 h 1503488"/>
                <a:gd name="connsiteX3" fmla="*/ 1758984 w 1783615"/>
                <a:gd name="connsiteY3" fmla="*/ 994118 h 1503488"/>
                <a:gd name="connsiteX4" fmla="*/ 1783615 w 1783615"/>
                <a:gd name="connsiteY4" fmla="*/ 1109331 h 1503488"/>
                <a:gd name="connsiteX5" fmla="*/ 1375480 w 1783615"/>
                <a:gd name="connsiteY5" fmla="*/ 1503488 h 1503488"/>
                <a:gd name="connsiteX6" fmla="*/ 1350967 w 1783615"/>
                <a:gd name="connsiteY6" fmla="*/ 1478106 h 1503488"/>
                <a:gd name="connsiteX7" fmla="*/ 1356484 w 1783615"/>
                <a:gd name="connsiteY7" fmla="*/ 1444589 h 1503488"/>
                <a:gd name="connsiteX8" fmla="*/ 1089908 w 1783615"/>
                <a:gd name="connsiteY8" fmla="*/ 714601 h 1503488"/>
                <a:gd name="connsiteX9" fmla="*/ 490738 w 1783615"/>
                <a:gd name="connsiteY9" fmla="*/ 450844 h 1503488"/>
                <a:gd name="connsiteX10" fmla="*/ 361954 w 1783615"/>
                <a:gd name="connsiteY10" fmla="*/ 454017 h 150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3615" h="1503488">
                  <a:moveTo>
                    <a:pt x="0" y="79226"/>
                  </a:moveTo>
                  <a:lnTo>
                    <a:pt x="116190" y="40704"/>
                  </a:lnTo>
                  <a:cubicBezTo>
                    <a:pt x="573845" y="-73853"/>
                    <a:pt x="1064745" y="56216"/>
                    <a:pt x="1406613" y="395244"/>
                  </a:cubicBezTo>
                  <a:cubicBezTo>
                    <a:pt x="1577547" y="564759"/>
                    <a:pt x="1696553" y="771966"/>
                    <a:pt x="1758984" y="994118"/>
                  </a:cubicBezTo>
                  <a:lnTo>
                    <a:pt x="1783615" y="1109331"/>
                  </a:lnTo>
                  <a:lnTo>
                    <a:pt x="1375480" y="1503488"/>
                  </a:lnTo>
                  <a:lnTo>
                    <a:pt x="1350967" y="1478106"/>
                  </a:lnTo>
                  <a:lnTo>
                    <a:pt x="1356484" y="1444589"/>
                  </a:lnTo>
                  <a:cubicBezTo>
                    <a:pt x="1380332" y="1178229"/>
                    <a:pt x="1286244" y="909306"/>
                    <a:pt x="1089908" y="714601"/>
                  </a:cubicBezTo>
                  <a:cubicBezTo>
                    <a:pt x="926295" y="552347"/>
                    <a:pt x="711736" y="461525"/>
                    <a:pt x="490738" y="450844"/>
                  </a:cubicBezTo>
                  <a:lnTo>
                    <a:pt x="361954" y="454017"/>
                  </a:lnTo>
                  <a:close/>
                </a:path>
              </a:pathLst>
            </a:custGeom>
            <a:solidFill>
              <a:srgbClr val="727171">
                <a:alpha val="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DF17D076-C918-430F-8586-2F29B5AB6147}"/>
                </a:ext>
              </a:extLst>
            </p:cNvPr>
            <p:cNvGrpSpPr/>
            <p:nvPr/>
          </p:nvGrpSpPr>
          <p:grpSpPr>
            <a:xfrm rot="9328605">
              <a:off x="-2953853" y="4081333"/>
              <a:ext cx="4251748" cy="4248277"/>
              <a:chOff x="5364020" y="-1617552"/>
              <a:chExt cx="10101349" cy="10093104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FFDA39FF-DE2D-4D09-B78A-28007A53BB19}"/>
                  </a:ext>
                </a:extLst>
              </p:cNvPr>
              <p:cNvSpPr/>
              <p:nvPr/>
            </p:nvSpPr>
            <p:spPr>
              <a:xfrm>
                <a:off x="5364020" y="2270485"/>
                <a:ext cx="243840" cy="243840"/>
              </a:xfrm>
              <a:prstGeom prst="ellipse">
                <a:avLst/>
              </a:prstGeom>
              <a:solidFill>
                <a:srgbClr val="727171">
                  <a:alpha val="1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弧形 16">
                <a:extLst>
                  <a:ext uri="{FF2B5EF4-FFF2-40B4-BE49-F238E27FC236}">
                    <a16:creationId xmlns:a16="http://schemas.microsoft.com/office/drawing/2014/main" id="{1798DE6E-8267-4938-B753-2DFEFB4B0ABF}"/>
                  </a:ext>
                </a:extLst>
              </p:cNvPr>
              <p:cNvSpPr/>
              <p:nvPr/>
            </p:nvSpPr>
            <p:spPr>
              <a:xfrm rot="19355239">
                <a:off x="5372265" y="-1617552"/>
                <a:ext cx="10093104" cy="10093104"/>
              </a:xfrm>
              <a:prstGeom prst="arc">
                <a:avLst>
                  <a:gd name="adj1" fmla="val 10480822"/>
                  <a:gd name="adj2" fmla="val 13388850"/>
                </a:avLst>
              </a:prstGeom>
              <a:ln w="12700">
                <a:solidFill>
                  <a:srgbClr val="727171">
                    <a:alpha val="1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弧形 17">
                <a:extLst>
                  <a:ext uri="{FF2B5EF4-FFF2-40B4-BE49-F238E27FC236}">
                    <a16:creationId xmlns:a16="http://schemas.microsoft.com/office/drawing/2014/main" id="{B2F4B62C-2BD1-487C-933E-A7FD41022BC5}"/>
                  </a:ext>
                </a:extLst>
              </p:cNvPr>
              <p:cNvSpPr/>
              <p:nvPr/>
            </p:nvSpPr>
            <p:spPr>
              <a:xfrm rot="3378363">
                <a:off x="5372265" y="-1617552"/>
                <a:ext cx="10093104" cy="10093104"/>
              </a:xfrm>
              <a:prstGeom prst="arc">
                <a:avLst>
                  <a:gd name="adj1" fmla="val 8216217"/>
                  <a:gd name="adj2" fmla="val 10007891"/>
                </a:avLst>
              </a:prstGeom>
              <a:ln w="12700">
                <a:solidFill>
                  <a:srgbClr val="727171">
                    <a:alpha val="1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20309F2-080A-4B79-8761-7DC0952E4B31}"/>
              </a:ext>
            </a:extLst>
          </p:cNvPr>
          <p:cNvGrpSpPr/>
          <p:nvPr userDrawn="1"/>
        </p:nvGrpSpPr>
        <p:grpSpPr>
          <a:xfrm>
            <a:off x="649370" y="599812"/>
            <a:ext cx="10893260" cy="183600"/>
            <a:chOff x="625640" y="599812"/>
            <a:chExt cx="10893260" cy="183600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D3478664-311A-4A09-9F80-9FF30BFEFB20}"/>
                </a:ext>
              </a:extLst>
            </p:cNvPr>
            <p:cNvSpPr/>
            <p:nvPr userDrawn="1"/>
          </p:nvSpPr>
          <p:spPr>
            <a:xfrm>
              <a:off x="625640" y="599812"/>
              <a:ext cx="183600" cy="183600"/>
            </a:xfrm>
            <a:prstGeom prst="ellipse">
              <a:avLst/>
            </a:prstGeom>
            <a:solidFill>
              <a:srgbClr val="D70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dirty="0"/>
                <a:t> </a:t>
              </a:r>
              <a:endParaRPr lang="zh-CN" altLang="en-US" dirty="0"/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9D4B2414-735A-4528-996B-1C979FC4D4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16747" y="691612"/>
              <a:ext cx="10602153" cy="0"/>
            </a:xfrm>
            <a:prstGeom prst="line">
              <a:avLst/>
            </a:prstGeom>
            <a:ln w="12700">
              <a:solidFill>
                <a:srgbClr val="727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6BA2ECC-782E-47BF-894C-B6A38F9A373C}"/>
              </a:ext>
            </a:extLst>
          </p:cNvPr>
          <p:cNvGrpSpPr/>
          <p:nvPr userDrawn="1"/>
        </p:nvGrpSpPr>
        <p:grpSpPr>
          <a:xfrm>
            <a:off x="9840416" y="273824"/>
            <a:ext cx="1678484" cy="224432"/>
            <a:chOff x="1955800" y="5410200"/>
            <a:chExt cx="3074988" cy="411163"/>
          </a:xfrm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E6687D01-8D8F-4C13-A7CE-2FA9371796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28963" y="5410200"/>
              <a:ext cx="1901825" cy="411163"/>
            </a:xfrm>
            <a:custGeom>
              <a:avLst/>
              <a:gdLst>
                <a:gd name="T0" fmla="*/ 315 w 872"/>
                <a:gd name="T1" fmla="*/ 3 h 186"/>
                <a:gd name="T2" fmla="*/ 400 w 872"/>
                <a:gd name="T3" fmla="*/ 26 h 186"/>
                <a:gd name="T4" fmla="*/ 324 w 872"/>
                <a:gd name="T5" fmla="*/ 26 h 186"/>
                <a:gd name="T6" fmla="*/ 355 w 872"/>
                <a:gd name="T7" fmla="*/ 99 h 186"/>
                <a:gd name="T8" fmla="*/ 213 w 872"/>
                <a:gd name="T9" fmla="*/ 183 h 186"/>
                <a:gd name="T10" fmla="*/ 277 w 872"/>
                <a:gd name="T11" fmla="*/ 160 h 186"/>
                <a:gd name="T12" fmla="*/ 315 w 872"/>
                <a:gd name="T13" fmla="*/ 135 h 186"/>
                <a:gd name="T14" fmla="*/ 179 w 872"/>
                <a:gd name="T15" fmla="*/ 183 h 186"/>
                <a:gd name="T16" fmla="*/ 194 w 872"/>
                <a:gd name="T17" fmla="*/ 3 h 186"/>
                <a:gd name="T18" fmla="*/ 179 w 872"/>
                <a:gd name="T19" fmla="*/ 183 h 186"/>
                <a:gd name="T20" fmla="*/ 379 w 872"/>
                <a:gd name="T21" fmla="*/ 183 h 186"/>
                <a:gd name="T22" fmla="*/ 496 w 872"/>
                <a:gd name="T23" fmla="*/ 3 h 186"/>
                <a:gd name="T24" fmla="*/ 507 w 872"/>
                <a:gd name="T25" fmla="*/ 57 h 186"/>
                <a:gd name="T26" fmla="*/ 610 w 872"/>
                <a:gd name="T27" fmla="*/ 1 h 186"/>
                <a:gd name="T28" fmla="*/ 672 w 872"/>
                <a:gd name="T29" fmla="*/ 43 h 186"/>
                <a:gd name="T30" fmla="*/ 670 w 872"/>
                <a:gd name="T31" fmla="*/ 61 h 186"/>
                <a:gd name="T32" fmla="*/ 556 w 872"/>
                <a:gd name="T33" fmla="*/ 185 h 186"/>
                <a:gd name="T34" fmla="*/ 542 w 872"/>
                <a:gd name="T35" fmla="*/ 185 h 186"/>
                <a:gd name="T36" fmla="*/ 480 w 872"/>
                <a:gd name="T37" fmla="*/ 143 h 186"/>
                <a:gd name="T38" fmla="*/ 482 w 872"/>
                <a:gd name="T39" fmla="*/ 125 h 186"/>
                <a:gd name="T40" fmla="*/ 603 w 872"/>
                <a:gd name="T41" fmla="*/ 20 h 186"/>
                <a:gd name="T42" fmla="*/ 562 w 872"/>
                <a:gd name="T43" fmla="*/ 49 h 186"/>
                <a:gd name="T44" fmla="*/ 527 w 872"/>
                <a:gd name="T45" fmla="*/ 147 h 186"/>
                <a:gd name="T46" fmla="*/ 544 w 872"/>
                <a:gd name="T47" fmla="*/ 166 h 186"/>
                <a:gd name="T48" fmla="*/ 590 w 872"/>
                <a:gd name="T49" fmla="*/ 137 h 186"/>
                <a:gd name="T50" fmla="*/ 625 w 872"/>
                <a:gd name="T51" fmla="*/ 38 h 186"/>
                <a:gd name="T52" fmla="*/ 608 w 872"/>
                <a:gd name="T53" fmla="*/ 20 h 186"/>
                <a:gd name="T54" fmla="*/ 61 w 872"/>
                <a:gd name="T55" fmla="*/ 127 h 186"/>
                <a:gd name="T56" fmla="*/ 174 w 872"/>
                <a:gd name="T57" fmla="*/ 3 h 186"/>
                <a:gd name="T58" fmla="*/ 45 w 872"/>
                <a:gd name="T59" fmla="*/ 183 h 186"/>
                <a:gd name="T60" fmla="*/ 43 w 872"/>
                <a:gd name="T61" fmla="*/ 183 h 186"/>
                <a:gd name="T62" fmla="*/ 41 w 872"/>
                <a:gd name="T63" fmla="*/ 183 h 186"/>
                <a:gd name="T64" fmla="*/ 15 w 872"/>
                <a:gd name="T65" fmla="*/ 183 h 186"/>
                <a:gd name="T66" fmla="*/ 51 w 872"/>
                <a:gd name="T67" fmla="*/ 3 h 186"/>
                <a:gd name="T68" fmla="*/ 726 w 872"/>
                <a:gd name="T69" fmla="*/ 61 h 186"/>
                <a:gd name="T70" fmla="*/ 680 w 872"/>
                <a:gd name="T71" fmla="*/ 183 h 186"/>
                <a:gd name="T72" fmla="*/ 720 w 872"/>
                <a:gd name="T73" fmla="*/ 3 h 186"/>
                <a:gd name="T74" fmla="*/ 801 w 872"/>
                <a:gd name="T75" fmla="*/ 124 h 186"/>
                <a:gd name="T76" fmla="*/ 872 w 872"/>
                <a:gd name="T77" fmla="*/ 3 h 186"/>
                <a:gd name="T78" fmla="*/ 782 w 872"/>
                <a:gd name="T79" fmla="*/ 183 h 186"/>
                <a:gd name="T80" fmla="*/ 726 w 872"/>
                <a:gd name="T81" fmla="*/ 6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72" h="186">
                  <a:moveTo>
                    <a:pt x="274" y="87"/>
                  </a:moveTo>
                  <a:cubicBezTo>
                    <a:pt x="249" y="54"/>
                    <a:pt x="269" y="3"/>
                    <a:pt x="315" y="3"/>
                  </a:cubicBezTo>
                  <a:cubicBezTo>
                    <a:pt x="408" y="3"/>
                    <a:pt x="408" y="3"/>
                    <a:pt x="408" y="3"/>
                  </a:cubicBezTo>
                  <a:cubicBezTo>
                    <a:pt x="400" y="26"/>
                    <a:pt x="400" y="26"/>
                    <a:pt x="400" y="26"/>
                  </a:cubicBezTo>
                  <a:cubicBezTo>
                    <a:pt x="350" y="26"/>
                    <a:pt x="350" y="26"/>
                    <a:pt x="350" y="26"/>
                  </a:cubicBezTo>
                  <a:cubicBezTo>
                    <a:pt x="324" y="26"/>
                    <a:pt x="324" y="26"/>
                    <a:pt x="324" y="26"/>
                  </a:cubicBezTo>
                  <a:cubicBezTo>
                    <a:pt x="312" y="26"/>
                    <a:pt x="305" y="41"/>
                    <a:pt x="312" y="50"/>
                  </a:cubicBezTo>
                  <a:cubicBezTo>
                    <a:pt x="323" y="68"/>
                    <a:pt x="343" y="81"/>
                    <a:pt x="355" y="99"/>
                  </a:cubicBezTo>
                  <a:cubicBezTo>
                    <a:pt x="382" y="135"/>
                    <a:pt x="355" y="183"/>
                    <a:pt x="315" y="183"/>
                  </a:cubicBezTo>
                  <a:cubicBezTo>
                    <a:pt x="213" y="183"/>
                    <a:pt x="213" y="183"/>
                    <a:pt x="213" y="183"/>
                  </a:cubicBezTo>
                  <a:cubicBezTo>
                    <a:pt x="221" y="160"/>
                    <a:pt x="221" y="160"/>
                    <a:pt x="221" y="160"/>
                  </a:cubicBezTo>
                  <a:cubicBezTo>
                    <a:pt x="277" y="160"/>
                    <a:pt x="277" y="160"/>
                    <a:pt x="277" y="160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14" y="160"/>
                    <a:pt x="321" y="145"/>
                    <a:pt x="315" y="135"/>
                  </a:cubicBezTo>
                  <a:cubicBezTo>
                    <a:pt x="305" y="118"/>
                    <a:pt x="286" y="102"/>
                    <a:pt x="274" y="87"/>
                  </a:cubicBezTo>
                  <a:moveTo>
                    <a:pt x="179" y="183"/>
                  </a:moveTo>
                  <a:cubicBezTo>
                    <a:pt x="128" y="183"/>
                    <a:pt x="128" y="183"/>
                    <a:pt x="128" y="183"/>
                  </a:cubicBezTo>
                  <a:cubicBezTo>
                    <a:pt x="194" y="3"/>
                    <a:pt x="194" y="3"/>
                    <a:pt x="194" y="3"/>
                  </a:cubicBezTo>
                  <a:cubicBezTo>
                    <a:pt x="245" y="3"/>
                    <a:pt x="245" y="3"/>
                    <a:pt x="245" y="3"/>
                  </a:cubicBezTo>
                  <a:lnTo>
                    <a:pt x="179" y="183"/>
                  </a:lnTo>
                  <a:close/>
                  <a:moveTo>
                    <a:pt x="430" y="183"/>
                  </a:moveTo>
                  <a:cubicBezTo>
                    <a:pt x="379" y="183"/>
                    <a:pt x="379" y="183"/>
                    <a:pt x="379" y="183"/>
                  </a:cubicBezTo>
                  <a:cubicBezTo>
                    <a:pt x="445" y="3"/>
                    <a:pt x="445" y="3"/>
                    <a:pt x="445" y="3"/>
                  </a:cubicBezTo>
                  <a:cubicBezTo>
                    <a:pt x="496" y="3"/>
                    <a:pt x="496" y="3"/>
                    <a:pt x="496" y="3"/>
                  </a:cubicBezTo>
                  <a:lnTo>
                    <a:pt x="430" y="183"/>
                  </a:lnTo>
                  <a:close/>
                  <a:moveTo>
                    <a:pt x="507" y="57"/>
                  </a:moveTo>
                  <a:cubicBezTo>
                    <a:pt x="524" y="20"/>
                    <a:pt x="562" y="0"/>
                    <a:pt x="596" y="1"/>
                  </a:cubicBezTo>
                  <a:cubicBezTo>
                    <a:pt x="610" y="1"/>
                    <a:pt x="610" y="1"/>
                    <a:pt x="610" y="1"/>
                  </a:cubicBezTo>
                  <a:cubicBezTo>
                    <a:pt x="628" y="1"/>
                    <a:pt x="628" y="1"/>
                    <a:pt x="628" y="1"/>
                  </a:cubicBezTo>
                  <a:cubicBezTo>
                    <a:pt x="655" y="2"/>
                    <a:pt x="671" y="24"/>
                    <a:pt x="672" y="43"/>
                  </a:cubicBezTo>
                  <a:cubicBezTo>
                    <a:pt x="672" y="47"/>
                    <a:pt x="672" y="51"/>
                    <a:pt x="672" y="54"/>
                  </a:cubicBezTo>
                  <a:cubicBezTo>
                    <a:pt x="671" y="56"/>
                    <a:pt x="671" y="58"/>
                    <a:pt x="670" y="61"/>
                  </a:cubicBezTo>
                  <a:cubicBezTo>
                    <a:pt x="665" y="84"/>
                    <a:pt x="656" y="107"/>
                    <a:pt x="645" y="128"/>
                  </a:cubicBezTo>
                  <a:cubicBezTo>
                    <a:pt x="628" y="166"/>
                    <a:pt x="590" y="186"/>
                    <a:pt x="556" y="185"/>
                  </a:cubicBezTo>
                  <a:cubicBezTo>
                    <a:pt x="542" y="185"/>
                    <a:pt x="542" y="185"/>
                    <a:pt x="542" y="185"/>
                  </a:cubicBezTo>
                  <a:cubicBezTo>
                    <a:pt x="542" y="185"/>
                    <a:pt x="542" y="185"/>
                    <a:pt x="542" y="185"/>
                  </a:cubicBezTo>
                  <a:cubicBezTo>
                    <a:pt x="524" y="185"/>
                    <a:pt x="524" y="185"/>
                    <a:pt x="524" y="185"/>
                  </a:cubicBezTo>
                  <a:cubicBezTo>
                    <a:pt x="497" y="183"/>
                    <a:pt x="481" y="161"/>
                    <a:pt x="480" y="143"/>
                  </a:cubicBezTo>
                  <a:cubicBezTo>
                    <a:pt x="480" y="139"/>
                    <a:pt x="480" y="135"/>
                    <a:pt x="480" y="131"/>
                  </a:cubicBezTo>
                  <a:cubicBezTo>
                    <a:pt x="481" y="129"/>
                    <a:pt x="481" y="127"/>
                    <a:pt x="482" y="125"/>
                  </a:cubicBezTo>
                  <a:cubicBezTo>
                    <a:pt x="487" y="102"/>
                    <a:pt x="496" y="79"/>
                    <a:pt x="507" y="57"/>
                  </a:cubicBezTo>
                  <a:moveTo>
                    <a:pt x="603" y="20"/>
                  </a:moveTo>
                  <a:cubicBezTo>
                    <a:pt x="603" y="20"/>
                    <a:pt x="603" y="20"/>
                    <a:pt x="603" y="20"/>
                  </a:cubicBezTo>
                  <a:cubicBezTo>
                    <a:pt x="584" y="20"/>
                    <a:pt x="568" y="31"/>
                    <a:pt x="562" y="49"/>
                  </a:cubicBezTo>
                  <a:cubicBezTo>
                    <a:pt x="528" y="140"/>
                    <a:pt x="528" y="140"/>
                    <a:pt x="528" y="140"/>
                  </a:cubicBezTo>
                  <a:cubicBezTo>
                    <a:pt x="527" y="142"/>
                    <a:pt x="527" y="145"/>
                    <a:pt x="527" y="147"/>
                  </a:cubicBezTo>
                  <a:cubicBezTo>
                    <a:pt x="527" y="147"/>
                    <a:pt x="527" y="147"/>
                    <a:pt x="527" y="147"/>
                  </a:cubicBezTo>
                  <a:cubicBezTo>
                    <a:pt x="527" y="157"/>
                    <a:pt x="534" y="165"/>
                    <a:pt x="544" y="166"/>
                  </a:cubicBezTo>
                  <a:cubicBezTo>
                    <a:pt x="549" y="166"/>
                    <a:pt x="549" y="166"/>
                    <a:pt x="549" y="166"/>
                  </a:cubicBezTo>
                  <a:cubicBezTo>
                    <a:pt x="568" y="165"/>
                    <a:pt x="584" y="155"/>
                    <a:pt x="590" y="137"/>
                  </a:cubicBezTo>
                  <a:cubicBezTo>
                    <a:pt x="624" y="45"/>
                    <a:pt x="624" y="45"/>
                    <a:pt x="624" y="45"/>
                  </a:cubicBezTo>
                  <a:cubicBezTo>
                    <a:pt x="625" y="43"/>
                    <a:pt x="625" y="41"/>
                    <a:pt x="625" y="38"/>
                  </a:cubicBezTo>
                  <a:cubicBezTo>
                    <a:pt x="625" y="38"/>
                    <a:pt x="625" y="38"/>
                    <a:pt x="625" y="38"/>
                  </a:cubicBezTo>
                  <a:cubicBezTo>
                    <a:pt x="625" y="29"/>
                    <a:pt x="618" y="20"/>
                    <a:pt x="608" y="20"/>
                  </a:cubicBezTo>
                  <a:lnTo>
                    <a:pt x="603" y="20"/>
                  </a:lnTo>
                  <a:close/>
                  <a:moveTo>
                    <a:pt x="61" y="127"/>
                  </a:moveTo>
                  <a:cubicBezTo>
                    <a:pt x="144" y="3"/>
                    <a:pt x="144" y="3"/>
                    <a:pt x="144" y="3"/>
                  </a:cubicBezTo>
                  <a:cubicBezTo>
                    <a:pt x="174" y="3"/>
                    <a:pt x="174" y="3"/>
                    <a:pt x="174" y="3"/>
                  </a:cubicBezTo>
                  <a:cubicBezTo>
                    <a:pt x="58" y="175"/>
                    <a:pt x="58" y="175"/>
                    <a:pt x="58" y="175"/>
                  </a:cubicBezTo>
                  <a:cubicBezTo>
                    <a:pt x="55" y="180"/>
                    <a:pt x="50" y="183"/>
                    <a:pt x="45" y="183"/>
                  </a:cubicBezTo>
                  <a:cubicBezTo>
                    <a:pt x="43" y="183"/>
                    <a:pt x="43" y="183"/>
                    <a:pt x="43" y="183"/>
                  </a:cubicBezTo>
                  <a:cubicBezTo>
                    <a:pt x="43" y="183"/>
                    <a:pt x="43" y="183"/>
                    <a:pt x="43" y="183"/>
                  </a:cubicBezTo>
                  <a:cubicBezTo>
                    <a:pt x="43" y="183"/>
                    <a:pt x="43" y="183"/>
                    <a:pt x="43" y="183"/>
                  </a:cubicBezTo>
                  <a:cubicBezTo>
                    <a:pt x="41" y="183"/>
                    <a:pt x="41" y="183"/>
                    <a:pt x="41" y="183"/>
                  </a:cubicBezTo>
                  <a:cubicBezTo>
                    <a:pt x="23" y="183"/>
                    <a:pt x="23" y="183"/>
                    <a:pt x="23" y="183"/>
                  </a:cubicBezTo>
                  <a:cubicBezTo>
                    <a:pt x="15" y="183"/>
                    <a:pt x="15" y="183"/>
                    <a:pt x="15" y="18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1" y="3"/>
                    <a:pt x="51" y="3"/>
                    <a:pt x="51" y="3"/>
                  </a:cubicBezTo>
                  <a:lnTo>
                    <a:pt x="61" y="127"/>
                  </a:lnTo>
                  <a:close/>
                  <a:moveTo>
                    <a:pt x="726" y="61"/>
                  </a:moveTo>
                  <a:cubicBezTo>
                    <a:pt x="726" y="59"/>
                    <a:pt x="726" y="59"/>
                    <a:pt x="726" y="59"/>
                  </a:cubicBezTo>
                  <a:cubicBezTo>
                    <a:pt x="680" y="183"/>
                    <a:pt x="680" y="183"/>
                    <a:pt x="680" y="183"/>
                  </a:cubicBezTo>
                  <a:cubicBezTo>
                    <a:pt x="653" y="183"/>
                    <a:pt x="653" y="183"/>
                    <a:pt x="653" y="183"/>
                  </a:cubicBezTo>
                  <a:cubicBezTo>
                    <a:pt x="720" y="3"/>
                    <a:pt x="720" y="3"/>
                    <a:pt x="720" y="3"/>
                  </a:cubicBezTo>
                  <a:cubicBezTo>
                    <a:pt x="753" y="3"/>
                    <a:pt x="753" y="3"/>
                    <a:pt x="753" y="3"/>
                  </a:cubicBezTo>
                  <a:cubicBezTo>
                    <a:pt x="801" y="124"/>
                    <a:pt x="801" y="124"/>
                    <a:pt x="801" y="124"/>
                  </a:cubicBezTo>
                  <a:cubicBezTo>
                    <a:pt x="846" y="3"/>
                    <a:pt x="846" y="3"/>
                    <a:pt x="846" y="3"/>
                  </a:cubicBezTo>
                  <a:cubicBezTo>
                    <a:pt x="872" y="3"/>
                    <a:pt x="872" y="3"/>
                    <a:pt x="872" y="3"/>
                  </a:cubicBezTo>
                  <a:cubicBezTo>
                    <a:pt x="806" y="183"/>
                    <a:pt x="806" y="183"/>
                    <a:pt x="806" y="183"/>
                  </a:cubicBezTo>
                  <a:cubicBezTo>
                    <a:pt x="782" y="183"/>
                    <a:pt x="782" y="183"/>
                    <a:pt x="782" y="183"/>
                  </a:cubicBezTo>
                  <a:cubicBezTo>
                    <a:pt x="775" y="182"/>
                    <a:pt x="769" y="178"/>
                    <a:pt x="767" y="172"/>
                  </a:cubicBezTo>
                  <a:lnTo>
                    <a:pt x="726" y="61"/>
                  </a:lnTo>
                  <a:close/>
                </a:path>
              </a:pathLst>
            </a:custGeom>
            <a:solidFill>
              <a:srgbClr val="717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4B294C20-373D-4DF5-AE96-AC298495B4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5800" y="5416550"/>
              <a:ext cx="1139825" cy="398463"/>
            </a:xfrm>
            <a:custGeom>
              <a:avLst/>
              <a:gdLst>
                <a:gd name="T0" fmla="*/ 262 w 522"/>
                <a:gd name="T1" fmla="*/ 180 h 180"/>
                <a:gd name="T2" fmla="*/ 207 w 522"/>
                <a:gd name="T3" fmla="*/ 180 h 180"/>
                <a:gd name="T4" fmla="*/ 274 w 522"/>
                <a:gd name="T5" fmla="*/ 0 h 180"/>
                <a:gd name="T6" fmla="*/ 275 w 522"/>
                <a:gd name="T7" fmla="*/ 0 h 180"/>
                <a:gd name="T8" fmla="*/ 327 w 522"/>
                <a:gd name="T9" fmla="*/ 0 h 180"/>
                <a:gd name="T10" fmla="*/ 328 w 522"/>
                <a:gd name="T11" fmla="*/ 0 h 180"/>
                <a:gd name="T12" fmla="*/ 262 w 522"/>
                <a:gd name="T13" fmla="*/ 180 h 180"/>
                <a:gd name="T14" fmla="*/ 95 w 522"/>
                <a:gd name="T15" fmla="*/ 69 h 180"/>
                <a:gd name="T16" fmla="*/ 159 w 522"/>
                <a:gd name="T17" fmla="*/ 69 h 180"/>
                <a:gd name="T18" fmla="*/ 185 w 522"/>
                <a:gd name="T19" fmla="*/ 0 h 180"/>
                <a:gd name="T20" fmla="*/ 239 w 522"/>
                <a:gd name="T21" fmla="*/ 0 h 180"/>
                <a:gd name="T22" fmla="*/ 177 w 522"/>
                <a:gd name="T23" fmla="*/ 169 h 180"/>
                <a:gd name="T24" fmla="*/ 177 w 522"/>
                <a:gd name="T25" fmla="*/ 169 h 180"/>
                <a:gd name="T26" fmla="*/ 177 w 522"/>
                <a:gd name="T27" fmla="*/ 169 h 180"/>
                <a:gd name="T28" fmla="*/ 161 w 522"/>
                <a:gd name="T29" fmla="*/ 180 h 180"/>
                <a:gd name="T30" fmla="*/ 119 w 522"/>
                <a:gd name="T31" fmla="*/ 180 h 180"/>
                <a:gd name="T32" fmla="*/ 150 w 522"/>
                <a:gd name="T33" fmla="*/ 94 h 180"/>
                <a:gd name="T34" fmla="*/ 86 w 522"/>
                <a:gd name="T35" fmla="*/ 94 h 180"/>
                <a:gd name="T36" fmla="*/ 54 w 522"/>
                <a:gd name="T37" fmla="*/ 180 h 180"/>
                <a:gd name="T38" fmla="*/ 0 w 522"/>
                <a:gd name="T39" fmla="*/ 180 h 180"/>
                <a:gd name="T40" fmla="*/ 66 w 522"/>
                <a:gd name="T41" fmla="*/ 0 h 180"/>
                <a:gd name="T42" fmla="*/ 121 w 522"/>
                <a:gd name="T43" fmla="*/ 0 h 180"/>
                <a:gd name="T44" fmla="*/ 95 w 522"/>
                <a:gd name="T45" fmla="*/ 69 h 180"/>
                <a:gd name="T46" fmla="*/ 393 w 522"/>
                <a:gd name="T47" fmla="*/ 68 h 180"/>
                <a:gd name="T48" fmla="*/ 481 w 522"/>
                <a:gd name="T49" fmla="*/ 0 h 180"/>
                <a:gd name="T50" fmla="*/ 522 w 522"/>
                <a:gd name="T51" fmla="*/ 0 h 180"/>
                <a:gd name="T52" fmla="*/ 432 w 522"/>
                <a:gd name="T53" fmla="*/ 69 h 180"/>
                <a:gd name="T54" fmla="*/ 489 w 522"/>
                <a:gd name="T55" fmla="*/ 180 h 180"/>
                <a:gd name="T56" fmla="*/ 443 w 522"/>
                <a:gd name="T57" fmla="*/ 180 h 180"/>
                <a:gd name="T58" fmla="*/ 443 w 522"/>
                <a:gd name="T59" fmla="*/ 180 h 180"/>
                <a:gd name="T60" fmla="*/ 427 w 522"/>
                <a:gd name="T61" fmla="*/ 170 h 180"/>
                <a:gd name="T62" fmla="*/ 427 w 522"/>
                <a:gd name="T63" fmla="*/ 170 h 180"/>
                <a:gd name="T64" fmla="*/ 427 w 522"/>
                <a:gd name="T65" fmla="*/ 170 h 180"/>
                <a:gd name="T66" fmla="*/ 391 w 522"/>
                <a:gd name="T67" fmla="*/ 100 h 180"/>
                <a:gd name="T68" fmla="*/ 377 w 522"/>
                <a:gd name="T69" fmla="*/ 111 h 180"/>
                <a:gd name="T70" fmla="*/ 352 w 522"/>
                <a:gd name="T71" fmla="*/ 180 h 180"/>
                <a:gd name="T72" fmla="*/ 298 w 522"/>
                <a:gd name="T73" fmla="*/ 180 h 180"/>
                <a:gd name="T74" fmla="*/ 364 w 522"/>
                <a:gd name="T75" fmla="*/ 0 h 180"/>
                <a:gd name="T76" fmla="*/ 418 w 522"/>
                <a:gd name="T77" fmla="*/ 0 h 180"/>
                <a:gd name="T78" fmla="*/ 393 w 522"/>
                <a:gd name="T79" fmla="*/ 6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22" h="180">
                  <a:moveTo>
                    <a:pt x="262" y="180"/>
                  </a:moveTo>
                  <a:cubicBezTo>
                    <a:pt x="207" y="180"/>
                    <a:pt x="207" y="180"/>
                    <a:pt x="207" y="180"/>
                  </a:cubicBezTo>
                  <a:cubicBezTo>
                    <a:pt x="274" y="0"/>
                    <a:pt x="274" y="0"/>
                    <a:pt x="274" y="0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328" y="0"/>
                    <a:pt x="328" y="0"/>
                    <a:pt x="328" y="0"/>
                  </a:cubicBezTo>
                  <a:lnTo>
                    <a:pt x="262" y="180"/>
                  </a:lnTo>
                  <a:close/>
                  <a:moveTo>
                    <a:pt x="95" y="69"/>
                  </a:moveTo>
                  <a:cubicBezTo>
                    <a:pt x="159" y="69"/>
                    <a:pt x="159" y="69"/>
                    <a:pt x="159" y="69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239" y="0"/>
                    <a:pt x="239" y="0"/>
                    <a:pt x="239" y="0"/>
                  </a:cubicBezTo>
                  <a:cubicBezTo>
                    <a:pt x="177" y="169"/>
                    <a:pt x="177" y="169"/>
                    <a:pt x="177" y="169"/>
                  </a:cubicBezTo>
                  <a:cubicBezTo>
                    <a:pt x="177" y="169"/>
                    <a:pt x="177" y="169"/>
                    <a:pt x="177" y="169"/>
                  </a:cubicBezTo>
                  <a:cubicBezTo>
                    <a:pt x="177" y="169"/>
                    <a:pt x="177" y="169"/>
                    <a:pt x="177" y="169"/>
                  </a:cubicBezTo>
                  <a:cubicBezTo>
                    <a:pt x="174" y="175"/>
                    <a:pt x="168" y="180"/>
                    <a:pt x="161" y="180"/>
                  </a:cubicBezTo>
                  <a:cubicBezTo>
                    <a:pt x="119" y="180"/>
                    <a:pt x="119" y="180"/>
                    <a:pt x="119" y="180"/>
                  </a:cubicBezTo>
                  <a:cubicBezTo>
                    <a:pt x="150" y="94"/>
                    <a:pt x="150" y="94"/>
                    <a:pt x="150" y="94"/>
                  </a:cubicBezTo>
                  <a:cubicBezTo>
                    <a:pt x="86" y="94"/>
                    <a:pt x="86" y="94"/>
                    <a:pt x="86" y="94"/>
                  </a:cubicBezTo>
                  <a:cubicBezTo>
                    <a:pt x="54" y="180"/>
                    <a:pt x="54" y="180"/>
                    <a:pt x="54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121" y="0"/>
                    <a:pt x="121" y="0"/>
                    <a:pt x="121" y="0"/>
                  </a:cubicBezTo>
                  <a:lnTo>
                    <a:pt x="95" y="69"/>
                  </a:lnTo>
                  <a:close/>
                  <a:moveTo>
                    <a:pt x="393" y="68"/>
                  </a:moveTo>
                  <a:cubicBezTo>
                    <a:pt x="481" y="0"/>
                    <a:pt x="481" y="0"/>
                    <a:pt x="481" y="0"/>
                  </a:cubicBezTo>
                  <a:cubicBezTo>
                    <a:pt x="522" y="0"/>
                    <a:pt x="522" y="0"/>
                    <a:pt x="522" y="0"/>
                  </a:cubicBezTo>
                  <a:cubicBezTo>
                    <a:pt x="432" y="69"/>
                    <a:pt x="432" y="69"/>
                    <a:pt x="432" y="69"/>
                  </a:cubicBezTo>
                  <a:cubicBezTo>
                    <a:pt x="489" y="180"/>
                    <a:pt x="489" y="180"/>
                    <a:pt x="489" y="180"/>
                  </a:cubicBezTo>
                  <a:cubicBezTo>
                    <a:pt x="443" y="180"/>
                    <a:pt x="443" y="180"/>
                    <a:pt x="443" y="180"/>
                  </a:cubicBezTo>
                  <a:cubicBezTo>
                    <a:pt x="443" y="180"/>
                    <a:pt x="443" y="180"/>
                    <a:pt x="443" y="180"/>
                  </a:cubicBezTo>
                  <a:cubicBezTo>
                    <a:pt x="436" y="180"/>
                    <a:pt x="430" y="176"/>
                    <a:pt x="427" y="170"/>
                  </a:cubicBezTo>
                  <a:cubicBezTo>
                    <a:pt x="427" y="170"/>
                    <a:pt x="427" y="170"/>
                    <a:pt x="427" y="170"/>
                  </a:cubicBezTo>
                  <a:cubicBezTo>
                    <a:pt x="427" y="170"/>
                    <a:pt x="427" y="170"/>
                    <a:pt x="427" y="170"/>
                  </a:cubicBezTo>
                  <a:cubicBezTo>
                    <a:pt x="391" y="100"/>
                    <a:pt x="391" y="100"/>
                    <a:pt x="391" y="100"/>
                  </a:cubicBezTo>
                  <a:cubicBezTo>
                    <a:pt x="377" y="111"/>
                    <a:pt x="377" y="111"/>
                    <a:pt x="377" y="111"/>
                  </a:cubicBezTo>
                  <a:cubicBezTo>
                    <a:pt x="352" y="180"/>
                    <a:pt x="352" y="180"/>
                    <a:pt x="352" y="180"/>
                  </a:cubicBezTo>
                  <a:cubicBezTo>
                    <a:pt x="298" y="180"/>
                    <a:pt x="298" y="180"/>
                    <a:pt x="298" y="180"/>
                  </a:cubicBezTo>
                  <a:cubicBezTo>
                    <a:pt x="364" y="0"/>
                    <a:pt x="364" y="0"/>
                    <a:pt x="364" y="0"/>
                  </a:cubicBezTo>
                  <a:cubicBezTo>
                    <a:pt x="418" y="0"/>
                    <a:pt x="418" y="0"/>
                    <a:pt x="418" y="0"/>
                  </a:cubicBezTo>
                  <a:lnTo>
                    <a:pt x="393" y="68"/>
                  </a:lnTo>
                  <a:close/>
                </a:path>
              </a:pathLst>
            </a:custGeom>
            <a:solidFill>
              <a:srgbClr val="D700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4882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436">
          <p15:clr>
            <a:srgbClr val="F26B43"/>
          </p15:clr>
        </p15:guide>
        <p15:guide id="4" orient="horz" pos="504">
          <p15:clr>
            <a:srgbClr val="F26B43"/>
          </p15:clr>
        </p15:guide>
        <p15:guide id="5" orient="horz" pos="3929">
          <p15:clr>
            <a:srgbClr val="F26B43"/>
          </p15:clr>
        </p15:guide>
        <p15:guide id="6" orient="horz" pos="399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6.xml"/><Relationship Id="rId7" Type="http://schemas.openxmlformats.org/officeDocument/2006/relationships/image" Target="../media/image18.svg"/><Relationship Id="rId12" Type="http://schemas.openxmlformats.org/officeDocument/2006/relationships/comments" Target="../comments/comment3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notesSlide" Target="../notesSlides/notesSlide10.xml"/><Relationship Id="rId10" Type="http://schemas.openxmlformats.org/officeDocument/2006/relationships/image" Target="../media/image21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9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3.xml"/><Relationship Id="rId7" Type="http://schemas.openxmlformats.org/officeDocument/2006/relationships/image" Target="../media/image18.svg"/><Relationship Id="rId12" Type="http://schemas.openxmlformats.org/officeDocument/2006/relationships/comments" Target="../comments/commen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notesSlide" Target="../notesSlides/notesSlide9.xml"/><Relationship Id="rId10" Type="http://schemas.openxmlformats.org/officeDocument/2006/relationships/image" Target="../media/image21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383" y="1757908"/>
            <a:ext cx="6419835" cy="738664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超新星转录用评估</a:t>
            </a:r>
            <a:r>
              <a:rPr lang="en-US" altLang="zh-CN" sz="3200" dirty="0"/>
              <a:t>-</a:t>
            </a:r>
            <a:r>
              <a:rPr lang="zh-CN" altLang="en-US" sz="3200" dirty="0"/>
              <a:t>个人材料</a:t>
            </a:r>
          </a:p>
        </p:txBody>
      </p:sp>
      <p:sp>
        <p:nvSpPr>
          <p:cNvPr id="10" name="页脚占位符 2">
            <a:extLst>
              <a:ext uri="{FF2B5EF4-FFF2-40B4-BE49-F238E27FC236}">
                <a16:creationId xmlns:a16="http://schemas.microsoft.com/office/drawing/2014/main" id="{FCC4D0C6-D464-4589-A8F8-DB90E9951143}"/>
              </a:ext>
            </a:extLst>
          </p:cNvPr>
          <p:cNvSpPr txBox="1">
            <a:spLocks/>
          </p:cNvSpPr>
          <p:nvPr/>
        </p:nvSpPr>
        <p:spPr>
          <a:xfrm>
            <a:off x="660400" y="6427085"/>
            <a:ext cx="4248978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000"/>
              <a:t>© </a:t>
            </a:r>
            <a:r>
              <a:rPr lang="zh-CN" altLang="en-US" sz="1000"/>
              <a:t>杭州海康威视数字技术股份有限公司版权所有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6920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9B86C-CFBF-970D-65CD-03AEEC595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76FE693B-4190-3EC0-338F-5F6EB40CAD16}"/>
              </a:ext>
            </a:extLst>
          </p:cNvPr>
          <p:cNvSpPr/>
          <p:nvPr/>
        </p:nvSpPr>
        <p:spPr>
          <a:xfrm>
            <a:off x="824404" y="1026070"/>
            <a:ext cx="1843640" cy="6272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B0F0"/>
            </a:solidFill>
          </a:ln>
          <a:effectLst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7C28047-F8F4-D35C-5297-F740DDF6F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– 2 </a:t>
            </a:r>
            <a:r>
              <a:rPr lang="zh-CN" altLang="en-US" dirty="0"/>
              <a:t>关键任务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BC0B435-593A-2682-E079-B75E2211D1D3}"/>
              </a:ext>
            </a:extLst>
          </p:cNvPr>
          <p:cNvSpPr txBox="1"/>
          <p:nvPr/>
        </p:nvSpPr>
        <p:spPr>
          <a:xfrm>
            <a:off x="885728" y="1014498"/>
            <a:ext cx="328612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兼容性设计</a:t>
            </a:r>
            <a:endParaRPr lang="en-US" altLang="zh-CN" sz="2400" dirty="0">
              <a:latin typeface="OPPOSans L" panose="00020600040101010101" charset="-122"/>
              <a:ea typeface="OPPOSans L" panose="00020600040101010101" charset="-122"/>
              <a:cs typeface="OPPOSans L" panose="00020600040101010101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D355B6-0360-5CED-C915-8449301BFDA7}"/>
              </a:ext>
            </a:extLst>
          </p:cNvPr>
          <p:cNvSpPr txBox="1"/>
          <p:nvPr/>
        </p:nvSpPr>
        <p:spPr>
          <a:xfrm>
            <a:off x="824404" y="4103237"/>
            <a:ext cx="2903070" cy="2023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在开发 </a:t>
            </a:r>
            <a:r>
              <a:rPr lang="en-US" altLang="zh-CN" dirty="0">
                <a:solidFill>
                  <a:schemeClr val="tx1"/>
                </a:solidFill>
              </a:rPr>
              <a:t>SDK </a:t>
            </a:r>
            <a:r>
              <a:rPr lang="zh-CN" altLang="en-US" dirty="0">
                <a:solidFill>
                  <a:schemeClr val="tx1"/>
                </a:solidFill>
              </a:rPr>
              <a:t>回放协议分析工具时，我最初只支持 </a:t>
            </a:r>
            <a:r>
              <a:rPr lang="en-US" altLang="zh-CN" dirty="0">
                <a:solidFill>
                  <a:schemeClr val="tx1"/>
                </a:solidFill>
              </a:rPr>
              <a:t>Ethernet </a:t>
            </a:r>
            <a:r>
              <a:rPr lang="zh-CN" altLang="en-US" dirty="0">
                <a:solidFill>
                  <a:schemeClr val="tx1"/>
                </a:solidFill>
              </a:rPr>
              <a:t>类型的数据包解析，并且仅兼容 </a:t>
            </a:r>
            <a:r>
              <a:rPr lang="en-US" altLang="zh-CN" dirty="0" err="1">
                <a:solidFill>
                  <a:schemeClr val="tx1"/>
                </a:solidFill>
              </a:rPr>
              <a:t>pcapng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zh-CN" altLang="en-US" dirty="0">
                <a:solidFill>
                  <a:schemeClr val="tx1"/>
                </a:solidFill>
              </a:rPr>
              <a:t>格式。但在测试过程中，我发现某些数据包始终无法解析。这个问题困扰了我很长时间。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68B1802-B4DF-95B7-9864-D80AD14A7E20}"/>
              </a:ext>
            </a:extLst>
          </p:cNvPr>
          <p:cNvSpPr txBox="1"/>
          <p:nvPr/>
        </p:nvSpPr>
        <p:spPr>
          <a:xfrm>
            <a:off x="4025441" y="4103237"/>
            <a:ext cx="3720230" cy="2025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ea typeface="OPPOSans L" panose="00020600040101010101" charset="-122"/>
              </a:rPr>
              <a:t>逐步的排查问题，首先确认不是抓包文件损坏，然后一点点去调试打印，发现在解析</a:t>
            </a:r>
            <a:r>
              <a:rPr lang="en-US" altLang="zh-CN" sz="1400" dirty="0">
                <a:ea typeface="OPPOSans L" panose="00020600040101010101" charset="-122"/>
              </a:rPr>
              <a:t>IP</a:t>
            </a:r>
            <a:r>
              <a:rPr lang="zh-CN" altLang="en-US" sz="1400" dirty="0">
                <a:ea typeface="OPPOSans L" panose="00020600040101010101" charset="-122"/>
              </a:rPr>
              <a:t>时就出了问题，一开始以为是我的私有协议筛选部分出了问题把他筛掉了，但是对比排查之后发现也不是，最终通过</a:t>
            </a:r>
            <a:r>
              <a:rPr lang="en-US" altLang="zh-CN" sz="1400" dirty="0" err="1">
                <a:ea typeface="OPPOSans L" panose="00020600040101010101" charset="-122"/>
              </a:rPr>
              <a:t>wireshark</a:t>
            </a:r>
            <a:r>
              <a:rPr lang="zh-CN" altLang="en-US" sz="1400" dirty="0">
                <a:ea typeface="OPPOSans L" panose="00020600040101010101" charset="-122"/>
              </a:rPr>
              <a:t>的一个</a:t>
            </a:r>
            <a:r>
              <a:rPr lang="en-US" altLang="zh-CN" sz="1400" dirty="0" err="1">
                <a:ea typeface="OPPOSans L" panose="00020600040101010101" charset="-122"/>
              </a:rPr>
              <a:t>capinfos</a:t>
            </a:r>
            <a:r>
              <a:rPr lang="zh-CN" altLang="en-US" sz="1400" dirty="0">
                <a:ea typeface="OPPOSans L" panose="00020600040101010101" charset="-122"/>
              </a:rPr>
              <a:t>工具，发现该包属于 </a:t>
            </a:r>
            <a:r>
              <a:rPr lang="en-US" altLang="zh-CN" sz="1400" dirty="0">
                <a:ea typeface="OPPOSans L" panose="00020600040101010101" charset="-122"/>
              </a:rPr>
              <a:t>Windows Loopback </a:t>
            </a:r>
            <a:r>
              <a:rPr lang="zh-CN" altLang="en-US" sz="1400" dirty="0">
                <a:ea typeface="OPPOSans L" panose="00020600040101010101" charset="-122"/>
              </a:rPr>
              <a:t>类型，而非标准 </a:t>
            </a:r>
            <a:r>
              <a:rPr lang="en-US" altLang="zh-CN" sz="1400" dirty="0">
                <a:ea typeface="OPPOSans L" panose="00020600040101010101" charset="-122"/>
              </a:rPr>
              <a:t>Ethernet </a:t>
            </a:r>
            <a:r>
              <a:rPr lang="zh-CN" altLang="en-US" sz="1400" dirty="0">
                <a:ea typeface="OPPOSans L" panose="00020600040101010101" charset="-122"/>
              </a:rPr>
              <a:t>帧。</a:t>
            </a:r>
            <a:endParaRPr lang="en-US" altLang="zh-CN" sz="1400" dirty="0">
              <a:ea typeface="OPPOSans L" panose="00020600040101010101" charset="-122"/>
            </a:endParaRPr>
          </a:p>
        </p:txBody>
      </p:sp>
      <p:pic>
        <p:nvPicPr>
          <p:cNvPr id="21" name="图形 20">
            <a:extLst>
              <a:ext uri="{FF2B5EF4-FFF2-40B4-BE49-F238E27FC236}">
                <a16:creationId xmlns:a16="http://schemas.microsoft.com/office/drawing/2014/main" id="{2AC9A34B-02B9-2B6E-188A-D1AE2B9C9AF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1150" y="2026920"/>
            <a:ext cx="1117409" cy="1407809"/>
          </a:xfrm>
          <a:prstGeom prst="rect">
            <a:avLst/>
          </a:prstGeom>
        </p:spPr>
      </p:pic>
      <p:pic>
        <p:nvPicPr>
          <p:cNvPr id="27" name="图形 26">
            <a:extLst>
              <a:ext uri="{FF2B5EF4-FFF2-40B4-BE49-F238E27FC236}">
                <a16:creationId xmlns:a16="http://schemas.microsoft.com/office/drawing/2014/main" id="{A0A7A092-D725-61C0-5D06-398B103E886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59709" y="2274176"/>
            <a:ext cx="1222036" cy="1154824"/>
          </a:xfrm>
          <a:prstGeom prst="rect">
            <a:avLst/>
          </a:prstGeom>
        </p:spPr>
      </p:pic>
      <p:pic>
        <p:nvPicPr>
          <p:cNvPr id="31" name="图形 30">
            <a:extLst>
              <a:ext uri="{FF2B5EF4-FFF2-40B4-BE49-F238E27FC236}">
                <a16:creationId xmlns:a16="http://schemas.microsoft.com/office/drawing/2014/main" id="{E4B73876-8144-24A4-4559-5A973D0F5E0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74538" y="2026920"/>
            <a:ext cx="1222036" cy="1440168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E0E63844-F7E3-A8EA-F248-4B410185B9B6}"/>
              </a:ext>
            </a:extLst>
          </p:cNvPr>
          <p:cNvSpPr txBox="1"/>
          <p:nvPr/>
        </p:nvSpPr>
        <p:spPr>
          <a:xfrm>
            <a:off x="718258" y="3583838"/>
            <a:ext cx="2796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挑战出现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840E51C-DDDE-DDD7-F67F-48BF0838ED12}"/>
              </a:ext>
            </a:extLst>
          </p:cNvPr>
          <p:cNvSpPr txBox="1"/>
          <p:nvPr/>
        </p:nvSpPr>
        <p:spPr>
          <a:xfrm>
            <a:off x="8224643" y="4104199"/>
            <a:ext cx="3142953" cy="11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ea typeface="OPPOSans L" panose="00020600040101010101" charset="-122"/>
              </a:rPr>
              <a:t>增加 </a:t>
            </a:r>
            <a:r>
              <a:rPr lang="en-US" altLang="zh-CN" sz="1400" dirty="0">
                <a:ea typeface="OPPOSans L" panose="00020600040101010101" charset="-122"/>
              </a:rPr>
              <a:t>Loopback </a:t>
            </a:r>
            <a:r>
              <a:rPr lang="zh-CN" altLang="en-US" sz="1400" dirty="0">
                <a:ea typeface="OPPOSans L" panose="00020600040101010101" charset="-122"/>
              </a:rPr>
              <a:t>检测、兼容 </a:t>
            </a:r>
            <a:r>
              <a:rPr lang="en-US" altLang="zh-CN" sz="1400" dirty="0">
                <a:ea typeface="OPPOSans L" panose="00020600040101010101" charset="-122"/>
              </a:rPr>
              <a:t>IPv4/IPv6</a:t>
            </a:r>
            <a:r>
              <a:rPr lang="zh-CN" altLang="en-US" sz="1400" dirty="0">
                <a:ea typeface="OPPOSans L" panose="00020600040101010101" charset="-122"/>
              </a:rPr>
              <a:t>、支持 </a:t>
            </a:r>
            <a:r>
              <a:rPr lang="en-US" altLang="zh-CN" sz="1400" dirty="0" err="1">
                <a:ea typeface="OPPOSans L" panose="00020600040101010101" charset="-122"/>
              </a:rPr>
              <a:t>pcap</a:t>
            </a:r>
            <a:r>
              <a:rPr lang="en-US" altLang="zh-CN" sz="1400" dirty="0">
                <a:ea typeface="OPPOSans L" panose="00020600040101010101" charset="-122"/>
              </a:rPr>
              <a:t>/</a:t>
            </a:r>
            <a:r>
              <a:rPr lang="en-US" altLang="zh-CN" sz="1400" dirty="0" err="1">
                <a:ea typeface="OPPOSans L" panose="00020600040101010101" charset="-122"/>
              </a:rPr>
              <a:t>pcapng</a:t>
            </a:r>
            <a:r>
              <a:rPr lang="zh-CN" altLang="en-US" sz="1400" dirty="0">
                <a:ea typeface="OPPOSans L" panose="00020600040101010101" charset="-122"/>
              </a:rPr>
              <a:t>文件解析</a:t>
            </a:r>
            <a:br>
              <a:rPr lang="en-US" altLang="zh-CN" sz="1400" dirty="0">
                <a:ea typeface="OPPOSans L" panose="00020600040101010101" charset="-122"/>
              </a:rPr>
            </a:br>
            <a:r>
              <a:rPr lang="zh-CN" altLang="en-US" sz="1400" dirty="0">
                <a:ea typeface="OPPOSans L" panose="00020600040101010101" charset="-122"/>
              </a:rPr>
              <a:t>灵活处理不同抓包类型。使用协议头识别和动态分支保证解析稳定性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F2FDD13-2A41-DA43-AFC2-410EDED710BB}"/>
              </a:ext>
            </a:extLst>
          </p:cNvPr>
          <p:cNvSpPr txBox="1"/>
          <p:nvPr/>
        </p:nvSpPr>
        <p:spPr>
          <a:xfrm>
            <a:off x="4487094" y="3583838"/>
            <a:ext cx="2796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问题排查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31D41C5-B9BA-39DD-F66A-B0067F923D04}"/>
              </a:ext>
            </a:extLst>
          </p:cNvPr>
          <p:cNvSpPr txBox="1"/>
          <p:nvPr/>
        </p:nvSpPr>
        <p:spPr>
          <a:xfrm>
            <a:off x="8172265" y="3583838"/>
            <a:ext cx="2796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最终解决</a:t>
            </a:r>
          </a:p>
        </p:txBody>
      </p:sp>
    </p:spTree>
    <p:extLst>
      <p:ext uri="{BB962C8B-B14F-4D97-AF65-F5344CB8AC3E}">
        <p14:creationId xmlns:p14="http://schemas.microsoft.com/office/powerpoint/2010/main" val="311919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69C9C-F62F-9F51-AE68-733A0C8F2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B86091-EBE2-0141-1349-898139446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– 2 </a:t>
            </a:r>
            <a:r>
              <a:rPr lang="zh-CN" altLang="en-US" dirty="0"/>
              <a:t>关键任务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52132BF-AA44-24EA-B5DC-320E2B00E560}"/>
              </a:ext>
            </a:extLst>
          </p:cNvPr>
          <p:cNvSpPr/>
          <p:nvPr/>
        </p:nvSpPr>
        <p:spPr>
          <a:xfrm flipH="1">
            <a:off x="910781" y="1065156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57072FE-8334-656C-A35D-2B13F9A44CBE}"/>
              </a:ext>
            </a:extLst>
          </p:cNvPr>
          <p:cNvSpPr txBox="1"/>
          <p:nvPr/>
        </p:nvSpPr>
        <p:spPr>
          <a:xfrm>
            <a:off x="1503123" y="974090"/>
            <a:ext cx="4390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最终成果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352BAA3-EBB1-1074-6046-DF82A7E38AD6}"/>
              </a:ext>
            </a:extLst>
          </p:cNvPr>
          <p:cNvSpPr txBox="1"/>
          <p:nvPr/>
        </p:nvSpPr>
        <p:spPr>
          <a:xfrm>
            <a:off x="1117461" y="1893570"/>
            <a:ext cx="3602355" cy="58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自动解析协议交互</a:t>
            </a:r>
            <a:endParaRPr lang="en-US" altLang="zh-CN" sz="2400" dirty="0">
              <a:solidFill>
                <a:schemeClr val="accent4"/>
              </a:solidFill>
              <a:ea typeface="+mn-lt"/>
              <a:cs typeface="+mn-lt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AA14F41-BC36-1CC6-BDBF-660AC1E6E5A6}"/>
              </a:ext>
            </a:extLst>
          </p:cNvPr>
          <p:cNvSpPr txBox="1"/>
          <p:nvPr/>
        </p:nvSpPr>
        <p:spPr>
          <a:xfrm>
            <a:off x="1107329" y="2555915"/>
            <a:ext cx="3286125" cy="1268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/>
              <a:t>支持客户端请求和服务端响应的完整解析</a:t>
            </a:r>
            <a:r>
              <a:rPr lang="en-US" altLang="zh-CN" sz="1200" dirty="0"/>
              <a:t>RTSP </a:t>
            </a:r>
            <a:r>
              <a:rPr lang="zh-CN" altLang="en-US" sz="1200" dirty="0"/>
              <a:t>工具实现了一请求一响应映射，能够自动捕获异常请求和响应错误</a:t>
            </a:r>
            <a:br>
              <a:rPr lang="en-US" altLang="zh-CN" sz="1200" dirty="0"/>
            </a:br>
            <a:r>
              <a:rPr lang="en-US" altLang="zh-CN" sz="1200" dirty="0"/>
              <a:t>SDK </a:t>
            </a:r>
            <a:r>
              <a:rPr lang="zh-CN" altLang="en-US" sz="1200" dirty="0"/>
              <a:t>工具支持流式</a:t>
            </a:r>
            <a:r>
              <a:rPr lang="en-US" altLang="zh-CN" sz="1200" dirty="0"/>
              <a:t>/</a:t>
            </a:r>
            <a:r>
              <a:rPr lang="zh-CN" altLang="en-US" sz="1200" dirty="0"/>
              <a:t>订阅型协议，一请求多响应的数据能够完整记录并导出</a:t>
            </a:r>
            <a:endParaRPr lang="en-US" altLang="zh-CN" sz="1200" dirty="0">
              <a:solidFill>
                <a:schemeClr val="accent4"/>
              </a:solidFill>
              <a:ea typeface="OPPOSans L" panose="00020600040101010101" charset="-122"/>
              <a:cs typeface="OPPOSans L" panose="00020600040101010101" charset="-122"/>
              <a:sym typeface="+mn-ea"/>
            </a:endParaRPr>
          </a:p>
        </p:txBody>
      </p:sp>
      <p:pic>
        <p:nvPicPr>
          <p:cNvPr id="35" name="图形 34" descr="undraw_ideas_flow_re_bmea">
            <a:extLst>
              <a:ext uri="{FF2B5EF4-FFF2-40B4-BE49-F238E27FC236}">
                <a16:creationId xmlns:a16="http://schemas.microsoft.com/office/drawing/2014/main" id="{EC0428F8-BC10-D889-C6E5-A4EBE5F66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3176" y="2278380"/>
            <a:ext cx="2218690" cy="3142615"/>
          </a:xfrm>
          <a:prstGeom prst="rect">
            <a:avLst/>
          </a:prstGeom>
          <a:effectLst>
            <a:outerShdw blurRad="101600" dist="381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86B465F0-1B27-FA27-6BD4-5DBF4B84812F}"/>
              </a:ext>
            </a:extLst>
          </p:cNvPr>
          <p:cNvSpPr txBox="1"/>
          <p:nvPr/>
        </p:nvSpPr>
        <p:spPr>
          <a:xfrm>
            <a:off x="1117461" y="4031411"/>
            <a:ext cx="3286125" cy="58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400" dirty="0"/>
              <a:t>异常检测与状态跟踪</a:t>
            </a:r>
            <a:endParaRPr lang="en-US" altLang="zh-CN" sz="2400" dirty="0">
              <a:solidFill>
                <a:schemeClr val="accent4"/>
              </a:solidFill>
              <a:ea typeface="+mn-lt"/>
              <a:cs typeface="+mn-lt"/>
              <a:sym typeface="+mn-ea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01A840E-345B-069B-0316-C9BF93D76B1D}"/>
              </a:ext>
            </a:extLst>
          </p:cNvPr>
          <p:cNvSpPr txBox="1"/>
          <p:nvPr/>
        </p:nvSpPr>
        <p:spPr>
          <a:xfrm>
            <a:off x="1117461" y="4696743"/>
            <a:ext cx="3286125" cy="78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r>
              <a:rPr lang="zh-CN" altLang="en-US" sz="1200" dirty="0">
                <a:solidFill>
                  <a:schemeClr val="tx1"/>
                </a:solidFill>
                <a:ea typeface="+mn-ea"/>
                <a:cs typeface="+mn-cs"/>
                <a:sym typeface="+mn-ea"/>
              </a:rPr>
              <a:t>能够自动分析异常状态，如 </a:t>
            </a:r>
            <a:r>
              <a:rPr lang="en-US" altLang="zh-CN" sz="1200" dirty="0">
                <a:solidFill>
                  <a:schemeClr val="tx1"/>
                </a:solidFill>
                <a:ea typeface="+mn-ea"/>
                <a:cs typeface="+mn-cs"/>
                <a:sym typeface="+mn-ea"/>
              </a:rPr>
              <a:t>RTSP </a:t>
            </a:r>
            <a:r>
              <a:rPr lang="zh-CN" altLang="en-US" sz="1200" dirty="0">
                <a:solidFill>
                  <a:schemeClr val="tx1"/>
                </a:solidFill>
                <a:ea typeface="+mn-ea"/>
                <a:cs typeface="+mn-cs"/>
                <a:sym typeface="+mn-ea"/>
              </a:rPr>
              <a:t>取流失败、</a:t>
            </a:r>
            <a:r>
              <a:rPr lang="en-US" altLang="zh-CN" sz="1200" dirty="0">
                <a:solidFill>
                  <a:schemeClr val="tx1"/>
                </a:solidFill>
                <a:ea typeface="+mn-ea"/>
                <a:cs typeface="+mn-cs"/>
                <a:sym typeface="+mn-ea"/>
              </a:rPr>
              <a:t>SDK </a:t>
            </a:r>
            <a:r>
              <a:rPr lang="zh-CN" altLang="en-US" sz="1200" dirty="0">
                <a:solidFill>
                  <a:schemeClr val="tx1"/>
                </a:solidFill>
                <a:ea typeface="+mn-ea"/>
                <a:cs typeface="+mn-cs"/>
                <a:sym typeface="+mn-ea"/>
              </a:rPr>
              <a:t>回放无录像文件，自动标记异常并给出智能处理建议</a:t>
            </a:r>
            <a:endParaRPr lang="en-US" altLang="zh-CN" sz="1200" dirty="0">
              <a:solidFill>
                <a:schemeClr val="tx1"/>
              </a:solidFill>
              <a:ea typeface="+mn-ea"/>
              <a:cs typeface="+mn-cs"/>
              <a:sym typeface="+mn-ea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4AE18D5-ED99-AD61-40BA-2930552288D0}"/>
              </a:ext>
            </a:extLst>
          </p:cNvPr>
          <p:cNvSpPr txBox="1"/>
          <p:nvPr/>
        </p:nvSpPr>
        <p:spPr>
          <a:xfrm>
            <a:off x="7472186" y="1922120"/>
            <a:ext cx="3602355" cy="58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Tx/>
              <a:buSzTx/>
              <a:buFontTx/>
            </a:pPr>
            <a:r>
              <a:rPr lang="zh-CN" altLang="en-US" sz="2400" dirty="0"/>
              <a:t>数据提取与可视化</a:t>
            </a:r>
            <a:endParaRPr lang="en-US" altLang="zh-CN" sz="2400" dirty="0">
              <a:solidFill>
                <a:schemeClr val="accent4"/>
              </a:solidFill>
              <a:ea typeface="+mn-lt"/>
              <a:cs typeface="+mn-lt"/>
              <a:sym typeface="+mn-ea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E95E61B-B6DA-D53E-9BBF-CDF500FB2938}"/>
              </a:ext>
            </a:extLst>
          </p:cNvPr>
          <p:cNvSpPr txBox="1"/>
          <p:nvPr/>
        </p:nvSpPr>
        <p:spPr>
          <a:xfrm>
            <a:off x="7472184" y="2553175"/>
            <a:ext cx="4327821" cy="1267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r>
              <a:rPr lang="zh-CN" altLang="en-US" sz="1200" dirty="0">
                <a:solidFill>
                  <a:schemeClr val="tx1"/>
                </a:solidFill>
                <a:sym typeface="+mn-ea"/>
              </a:rPr>
              <a:t>支持打印交互列表、压缩显示连续相同响应，帮助快速分析问题</a:t>
            </a:r>
            <a:br>
              <a:rPr lang="en-US" altLang="zh-CN" sz="1200" dirty="0">
                <a:solidFill>
                  <a:schemeClr val="tx1"/>
                </a:solidFill>
                <a:ea typeface="+mn-ea"/>
                <a:cs typeface="+mn-cs"/>
                <a:sym typeface="+mn-ea"/>
              </a:rPr>
            </a:br>
            <a:r>
              <a:rPr lang="zh-CN" altLang="en-US" sz="1200" dirty="0">
                <a:solidFill>
                  <a:schemeClr val="tx1"/>
                </a:solidFill>
                <a:ea typeface="+mn-ea"/>
                <a:cs typeface="+mn-cs"/>
                <a:sym typeface="+mn-ea"/>
              </a:rPr>
              <a:t>自动导出 </a:t>
            </a:r>
            <a:r>
              <a:rPr lang="en-US" altLang="zh-CN" sz="1200" dirty="0">
                <a:solidFill>
                  <a:schemeClr val="tx1"/>
                </a:solidFill>
                <a:ea typeface="+mn-ea"/>
                <a:cs typeface="+mn-cs"/>
                <a:sym typeface="+mn-ea"/>
              </a:rPr>
              <a:t>PS </a:t>
            </a:r>
            <a:r>
              <a:rPr lang="zh-CN" altLang="en-US" sz="1200" dirty="0">
                <a:solidFill>
                  <a:schemeClr val="tx1"/>
                </a:solidFill>
                <a:ea typeface="+mn-ea"/>
                <a:cs typeface="+mn-cs"/>
                <a:sym typeface="+mn-ea"/>
              </a:rPr>
              <a:t>流文件（</a:t>
            </a:r>
            <a:r>
              <a:rPr lang="en-US" altLang="zh-CN" sz="1200" dirty="0">
                <a:solidFill>
                  <a:schemeClr val="tx1"/>
                </a:solidFill>
                <a:ea typeface="+mn-ea"/>
                <a:cs typeface="+mn-cs"/>
                <a:sym typeface="+mn-ea"/>
              </a:rPr>
              <a:t>SDK </a:t>
            </a:r>
            <a:r>
              <a:rPr lang="zh-CN" altLang="en-US" sz="1200" dirty="0">
                <a:solidFill>
                  <a:schemeClr val="tx1"/>
                </a:solidFill>
                <a:ea typeface="+mn-ea"/>
                <a:cs typeface="+mn-cs"/>
                <a:sym typeface="+mn-ea"/>
              </a:rPr>
              <a:t>工具）和抓包信息（</a:t>
            </a:r>
            <a:r>
              <a:rPr lang="en-US" altLang="zh-CN" sz="1200" dirty="0">
                <a:solidFill>
                  <a:schemeClr val="tx1"/>
                </a:solidFill>
                <a:ea typeface="+mn-ea"/>
                <a:cs typeface="+mn-cs"/>
                <a:sym typeface="+mn-ea"/>
              </a:rPr>
              <a:t>RTSP </a:t>
            </a:r>
            <a:r>
              <a:rPr lang="zh-CN" altLang="en-US" sz="1200" dirty="0">
                <a:solidFill>
                  <a:schemeClr val="tx1"/>
                </a:solidFill>
                <a:ea typeface="+mn-ea"/>
                <a:cs typeface="+mn-cs"/>
                <a:sym typeface="+mn-ea"/>
              </a:rPr>
              <a:t>工具），方便进一步验证和播放</a:t>
            </a:r>
            <a:br>
              <a:rPr lang="en-US" altLang="zh-CN" sz="1200" dirty="0">
                <a:solidFill>
                  <a:schemeClr val="tx1"/>
                </a:solidFill>
                <a:ea typeface="+mn-ea"/>
                <a:cs typeface="+mn-cs"/>
                <a:sym typeface="+mn-ea"/>
              </a:rPr>
            </a:br>
            <a:endParaRPr lang="en-US" altLang="zh-CN" sz="1200" dirty="0">
              <a:solidFill>
                <a:schemeClr val="tx1"/>
              </a:solidFill>
              <a:ea typeface="+mn-ea"/>
              <a:cs typeface="+mn-cs"/>
              <a:sym typeface="+mn-ea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F44D4AF-93FE-B1AA-F516-0C304F7C62D4}"/>
              </a:ext>
            </a:extLst>
          </p:cNvPr>
          <p:cNvSpPr txBox="1"/>
          <p:nvPr/>
        </p:nvSpPr>
        <p:spPr>
          <a:xfrm>
            <a:off x="7472184" y="4030280"/>
            <a:ext cx="3602355" cy="58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Tx/>
              <a:buSzTx/>
              <a:buFontTx/>
            </a:pPr>
            <a:r>
              <a:rPr lang="zh-CN" altLang="en-US" sz="2400" dirty="0"/>
              <a:t>兼容性与健壮性</a:t>
            </a:r>
            <a:endParaRPr lang="en-US" altLang="zh-CN" sz="2400" dirty="0">
              <a:solidFill>
                <a:schemeClr val="accent4"/>
              </a:solidFill>
              <a:ea typeface="+mn-lt"/>
              <a:cs typeface="+mn-lt"/>
              <a:sym typeface="+mn-ea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8667651-2787-9FB0-9BAC-89C1D3BF7142}"/>
              </a:ext>
            </a:extLst>
          </p:cNvPr>
          <p:cNvSpPr txBox="1"/>
          <p:nvPr/>
        </p:nvSpPr>
        <p:spPr>
          <a:xfrm>
            <a:off x="7472184" y="4696743"/>
            <a:ext cx="4202072" cy="78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r>
              <a:rPr lang="zh-CN" altLang="en-US" sz="1200" dirty="0">
                <a:solidFill>
                  <a:schemeClr val="tx1"/>
                </a:solidFill>
                <a:ea typeface="+mn-ea"/>
                <a:cs typeface="+mn-cs"/>
                <a:sym typeface="+mn-ea"/>
              </a:rPr>
              <a:t>支持多类型抓包文件以及非标准端口</a:t>
            </a:r>
            <a:br>
              <a:rPr lang="en-US" altLang="zh-CN" sz="1200" dirty="0">
                <a:solidFill>
                  <a:schemeClr val="tx1"/>
                </a:solidFill>
                <a:ea typeface="+mn-ea"/>
                <a:cs typeface="+mn-cs"/>
                <a:sym typeface="+mn-ea"/>
              </a:rPr>
            </a:br>
            <a:r>
              <a:rPr lang="zh-CN" altLang="en-US" sz="1200" dirty="0">
                <a:solidFill>
                  <a:schemeClr val="tx1"/>
                </a:solidFill>
                <a:ea typeface="+mn-ea"/>
                <a:cs typeface="+mn-cs"/>
                <a:sym typeface="+mn-ea"/>
              </a:rPr>
              <a:t>自动过滤无关或不支持的命令，保证工具稳定性</a:t>
            </a:r>
            <a:br>
              <a:rPr lang="en-US" altLang="zh-CN" sz="1200" dirty="0">
                <a:solidFill>
                  <a:schemeClr val="tx1"/>
                </a:solidFill>
                <a:ea typeface="+mn-ea"/>
                <a:cs typeface="+mn-cs"/>
                <a:sym typeface="+mn-ea"/>
              </a:rPr>
            </a:br>
            <a:r>
              <a:rPr lang="zh-CN" altLang="en-US" sz="1200" dirty="0">
                <a:solidFill>
                  <a:schemeClr val="tx1"/>
                </a:solidFill>
                <a:ea typeface="+mn-ea"/>
                <a:cs typeface="+mn-cs"/>
                <a:sym typeface="+mn-ea"/>
              </a:rPr>
              <a:t>提高了协议分析的覆盖范围和可靠性</a:t>
            </a:r>
            <a:endParaRPr lang="en-US" altLang="zh-CN" sz="1200" dirty="0">
              <a:solidFill>
                <a:schemeClr val="tx1"/>
              </a:solidFill>
              <a:ea typeface="+mn-ea"/>
              <a:cs typeface="+mn-cs"/>
              <a:sym typeface="+mn-ea"/>
            </a:endParaRPr>
          </a:p>
        </p:txBody>
      </p:sp>
      <p:pic>
        <p:nvPicPr>
          <p:cNvPr id="48" name="图片 47" descr="tape-145367">
            <a:extLst>
              <a:ext uri="{FF2B5EF4-FFF2-40B4-BE49-F238E27FC236}">
                <a16:creationId xmlns:a16="http://schemas.microsoft.com/office/drawing/2014/main" id="{31450EF6-94CF-40A6-1E4D-AEE2D662041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1042339" y="1503349"/>
            <a:ext cx="3361247" cy="1417955"/>
          </a:xfrm>
          <a:prstGeom prst="rect">
            <a:avLst/>
          </a:prstGeom>
        </p:spPr>
      </p:pic>
      <p:pic>
        <p:nvPicPr>
          <p:cNvPr id="49" name="图片 48" descr="tape-145367">
            <a:extLst>
              <a:ext uri="{FF2B5EF4-FFF2-40B4-BE49-F238E27FC236}">
                <a16:creationId xmlns:a16="http://schemas.microsoft.com/office/drawing/2014/main" id="{6A52C23C-D16F-E747-4E97-C9BA5B6418D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1042339" y="3611509"/>
            <a:ext cx="3361247" cy="1417955"/>
          </a:xfrm>
          <a:prstGeom prst="rect">
            <a:avLst/>
          </a:prstGeom>
        </p:spPr>
      </p:pic>
      <p:pic>
        <p:nvPicPr>
          <p:cNvPr id="50" name="图片 49" descr="tape-145367">
            <a:extLst>
              <a:ext uri="{FF2B5EF4-FFF2-40B4-BE49-F238E27FC236}">
                <a16:creationId xmlns:a16="http://schemas.microsoft.com/office/drawing/2014/main" id="{51497FF6-8BEA-5766-6E7B-D41886FC68F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7313704" y="3611509"/>
            <a:ext cx="3361247" cy="1417955"/>
          </a:xfrm>
          <a:prstGeom prst="rect">
            <a:avLst/>
          </a:prstGeom>
        </p:spPr>
      </p:pic>
      <p:pic>
        <p:nvPicPr>
          <p:cNvPr id="51" name="图片 50" descr="tape-145367">
            <a:extLst>
              <a:ext uri="{FF2B5EF4-FFF2-40B4-BE49-F238E27FC236}">
                <a16:creationId xmlns:a16="http://schemas.microsoft.com/office/drawing/2014/main" id="{8FD6A18B-71DC-DD89-57CB-72C86A0021A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7310348" y="1474799"/>
            <a:ext cx="3361247" cy="141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0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2270F-0F4D-1D6B-3949-39BA00E31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D1A36C-6953-1F0F-EAE3-A5492399E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- 3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FE36D1F-0156-9A4D-948E-F25BF847C7E3}"/>
              </a:ext>
            </a:extLst>
          </p:cNvPr>
          <p:cNvSpPr/>
          <p:nvPr/>
        </p:nvSpPr>
        <p:spPr>
          <a:xfrm>
            <a:off x="6011153" y="1770433"/>
            <a:ext cx="4751070" cy="6305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5627D7F-7F5D-F6E2-D58D-C8EE2D36C923}"/>
              </a:ext>
            </a:extLst>
          </p:cNvPr>
          <p:cNvSpPr txBox="1"/>
          <p:nvPr/>
        </p:nvSpPr>
        <p:spPr>
          <a:xfrm>
            <a:off x="6011153" y="2400988"/>
            <a:ext cx="4923790" cy="131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>
                <a:ea typeface="OPPOSans L" panose="00020600040101010101" charset="-122"/>
                <a:cs typeface="OPPOSans L" panose="00020600040101010101" charset="-122"/>
              </a:rPr>
              <a:t>总结反思</a:t>
            </a:r>
            <a:endParaRPr lang="en-US" altLang="zh-CN" sz="6000" dirty="0">
              <a:ea typeface="OPPOSans L" panose="00020600040101010101" charset="-122"/>
              <a:cs typeface="OPPOSans L" panose="00020600040101010101" charset="-122"/>
            </a:endParaRPr>
          </a:p>
        </p:txBody>
      </p:sp>
      <p:pic>
        <p:nvPicPr>
          <p:cNvPr id="6" name="图片 5" descr="tape-145367">
            <a:extLst>
              <a:ext uri="{FF2B5EF4-FFF2-40B4-BE49-F238E27FC236}">
                <a16:creationId xmlns:a16="http://schemas.microsoft.com/office/drawing/2014/main" id="{27349F5B-20DF-DE16-E818-6911BDBC86B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3000000">
            <a:off x="8085063" y="1230683"/>
            <a:ext cx="3056890" cy="152844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027AB87-5FA7-2114-C263-F1F7F40A9D41}"/>
              </a:ext>
            </a:extLst>
          </p:cNvPr>
          <p:cNvSpPr txBox="1"/>
          <p:nvPr/>
        </p:nvSpPr>
        <p:spPr>
          <a:xfrm>
            <a:off x="8731493" y="5161333"/>
            <a:ext cx="24663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accent5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汇报人：</a:t>
            </a:r>
            <a:r>
              <a:rPr lang="zh-CN" altLang="en-US" sz="1600" dirty="0">
                <a:solidFill>
                  <a:schemeClr val="accent5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袁闽</a:t>
            </a:r>
          </a:p>
          <a:p>
            <a:endParaRPr lang="zh-CN" altLang="en-US" sz="1600" dirty="0">
              <a:solidFill>
                <a:schemeClr val="accent5"/>
              </a:solidFill>
              <a:latin typeface="OPPOSans L" panose="00020600040101010101" charset="-122"/>
              <a:ea typeface="OPPOSans L" panose="00020600040101010101" charset="-122"/>
              <a:cs typeface="OPPOSans L" panose="00020600040101010101" charset="-122"/>
              <a:sym typeface="+mn-ea"/>
            </a:endParaRPr>
          </a:p>
        </p:txBody>
      </p:sp>
      <p:pic>
        <p:nvPicPr>
          <p:cNvPr id="9" name="图形 8" descr="undraw_complete_design_re_h75h">
            <a:extLst>
              <a:ext uri="{FF2B5EF4-FFF2-40B4-BE49-F238E27FC236}">
                <a16:creationId xmlns:a16="http://schemas.microsoft.com/office/drawing/2014/main" id="{86D7C9C9-156F-D12D-638E-10B21D9EF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7201" y="1433171"/>
            <a:ext cx="4834819" cy="4019944"/>
          </a:xfrm>
          <a:prstGeom prst="rect">
            <a:avLst/>
          </a:prstGeom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260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4120D-1F0B-4679-1D5E-61AF2C1CA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B8819B45-AF81-201A-98BC-A8FFB3677A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218552"/>
              </p:ext>
            </p:extLst>
          </p:nvPr>
        </p:nvGraphicFramePr>
        <p:xfrm>
          <a:off x="906052" y="1059875"/>
          <a:ext cx="10379896" cy="5134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9400">
                  <a:extLst>
                    <a:ext uri="{9D8B030D-6E8A-4147-A177-3AD203B41FA5}">
                      <a16:colId xmlns:a16="http://schemas.microsoft.com/office/drawing/2014/main" val="900373340"/>
                    </a:ext>
                  </a:extLst>
                </a:gridCol>
                <a:gridCol w="8060496">
                  <a:extLst>
                    <a:ext uri="{9D8B030D-6E8A-4147-A177-3AD203B41FA5}">
                      <a16:colId xmlns:a16="http://schemas.microsoft.com/office/drawing/2014/main" val="3065969773"/>
                    </a:ext>
                  </a:extLst>
                </a:gridCol>
              </a:tblGrid>
              <a:tr h="1283561">
                <a:tc row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3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827909"/>
                  </a:ext>
                </a:extLst>
              </a:tr>
              <a:tr h="1283561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3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807594"/>
                  </a:ext>
                </a:extLst>
              </a:tr>
              <a:tr h="1283561">
                <a:tc row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3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930666"/>
                  </a:ext>
                </a:extLst>
              </a:tr>
              <a:tr h="1283561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3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706652"/>
                  </a:ext>
                </a:extLst>
              </a:tr>
            </a:tbl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B7D5ADC2-6C43-06F0-211A-051AF011F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3 – </a:t>
            </a:r>
            <a:r>
              <a:rPr lang="zh-CN" altLang="en-US" dirty="0"/>
              <a:t>总结反思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562EFE04-CC36-19CC-B52B-C4ED86E72D5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7397" y="4400044"/>
            <a:ext cx="1503123" cy="1315233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7FF8C35B-D342-BF1D-A643-7D9A06CD628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0807" y="1891965"/>
            <a:ext cx="1906093" cy="93524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8E439FF-6D5B-1310-796C-A64B7C7F3194}"/>
              </a:ext>
            </a:extLst>
          </p:cNvPr>
          <p:cNvSpPr txBox="1"/>
          <p:nvPr/>
        </p:nvSpPr>
        <p:spPr>
          <a:xfrm>
            <a:off x="3508853" y="1141355"/>
            <a:ext cx="76471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最大的收获是对网络协议的理解更深了。从以前更多是停留在书本纸面之上，到现在自己动手去写解析去做分析，特别是遇到各种问题以及去学习解决这些问题的时候，我才真正体会到什么叫做“纸上得来终觉浅 绝知此事要躬行”。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A906E91-9859-AF6A-96DC-DE482C9930A7}"/>
              </a:ext>
            </a:extLst>
          </p:cNvPr>
          <p:cNvSpPr txBox="1"/>
          <p:nvPr/>
        </p:nvSpPr>
        <p:spPr>
          <a:xfrm>
            <a:off x="3508853" y="2522505"/>
            <a:ext cx="75375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另一个成长点是心态。我一开始写的时候很“想快点跑通”，但遇到一些“死活解析不出来”的数据包后，我被迫去慢慢排查、对照 、甚至抓不同环境的包来比对。这让我学会了在复杂问题里拆解和耐心分析。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C5C5687-CE75-EC35-4668-596D30A06A86}"/>
              </a:ext>
            </a:extLst>
          </p:cNvPr>
          <p:cNvSpPr txBox="1"/>
          <p:nvPr/>
        </p:nvSpPr>
        <p:spPr>
          <a:xfrm>
            <a:off x="3508853" y="4976706"/>
            <a:ext cx="76471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文档和总结做得不够及时，很多经验如果没有问题逼出来，其实是容易遗忘的，我在做第二个工具的时候才意识到这一点，于是开始每次修改代码都留下修订记录。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0F1DDA0-2A14-AEF4-AC7C-461325779CD2}"/>
              </a:ext>
            </a:extLst>
          </p:cNvPr>
          <p:cNvSpPr txBox="1"/>
          <p:nvPr/>
        </p:nvSpPr>
        <p:spPr>
          <a:xfrm>
            <a:off x="3508853" y="3780998"/>
            <a:ext cx="7647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经验不足导致思维较局限，初期对一些东西处理经验不足，忽略了扩展性和通用性，导致反复调整设计。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D30342A-1341-EAFA-7F22-3C5C5A3A16EC}"/>
              </a:ext>
            </a:extLst>
          </p:cNvPr>
          <p:cNvSpPr txBox="1"/>
          <p:nvPr/>
        </p:nvSpPr>
        <p:spPr>
          <a:xfrm>
            <a:off x="1327000" y="1368745"/>
            <a:ext cx="1283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成长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2ECE3CB-8A5C-D2F4-5722-215D21C2A312}"/>
              </a:ext>
            </a:extLst>
          </p:cNvPr>
          <p:cNvSpPr txBox="1"/>
          <p:nvPr/>
        </p:nvSpPr>
        <p:spPr>
          <a:xfrm>
            <a:off x="1401894" y="3804188"/>
            <a:ext cx="1283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反思</a:t>
            </a:r>
          </a:p>
        </p:txBody>
      </p:sp>
    </p:spTree>
    <p:extLst>
      <p:ext uri="{BB962C8B-B14F-4D97-AF65-F5344CB8AC3E}">
        <p14:creationId xmlns:p14="http://schemas.microsoft.com/office/powerpoint/2010/main" val="231487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70B04-A068-9782-8D8F-33D6BF1DE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916194D5-E617-D149-9393-C47CAE05F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1002"/>
              </p:ext>
            </p:extLst>
          </p:nvPr>
        </p:nvGraphicFramePr>
        <p:xfrm>
          <a:off x="906052" y="1059875"/>
          <a:ext cx="10379896" cy="5134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9400">
                  <a:extLst>
                    <a:ext uri="{9D8B030D-6E8A-4147-A177-3AD203B41FA5}">
                      <a16:colId xmlns:a16="http://schemas.microsoft.com/office/drawing/2014/main" val="900373340"/>
                    </a:ext>
                  </a:extLst>
                </a:gridCol>
                <a:gridCol w="8060496">
                  <a:extLst>
                    <a:ext uri="{9D8B030D-6E8A-4147-A177-3AD203B41FA5}">
                      <a16:colId xmlns:a16="http://schemas.microsoft.com/office/drawing/2014/main" val="3065969773"/>
                    </a:ext>
                  </a:extLst>
                </a:gridCol>
              </a:tblGrid>
              <a:tr h="1711415">
                <a:tc rowSpan="3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3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827909"/>
                  </a:ext>
                </a:extLst>
              </a:tr>
              <a:tr h="171141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3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413278"/>
                  </a:ext>
                </a:extLst>
              </a:tr>
              <a:tr h="17114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3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159681"/>
                  </a:ext>
                </a:extLst>
              </a:tr>
            </a:tbl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7F569975-652C-C6A6-6E8A-3C463E0C3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3 – </a:t>
            </a:r>
            <a:r>
              <a:rPr lang="zh-CN" altLang="en-US" dirty="0"/>
              <a:t>总结反思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F1A25B6-5AF7-523C-5958-856D3DD70647}"/>
              </a:ext>
            </a:extLst>
          </p:cNvPr>
          <p:cNvSpPr txBox="1"/>
          <p:nvPr/>
        </p:nvSpPr>
        <p:spPr>
          <a:xfrm>
            <a:off x="3399253" y="1291330"/>
            <a:ext cx="76471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不要被第一印象束缚、要抓住核心矛盾去定位问题 </a:t>
            </a:r>
            <a:r>
              <a:rPr lang="en-US" altLang="zh-CN" dirty="0"/>
              <a:t>——</a:t>
            </a:r>
            <a:r>
              <a:rPr lang="zh-CN" altLang="en-US" dirty="0"/>
              <a:t>最开始遇到“无法识别的数据包”时，我花了很久在检查代码细节，直到最后才意识到问题出在数据链路层类型。这让我意识到，排查问题不能被初始假设限制住，要多从不同维度去思考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5F3AE44-41C6-13FC-7CBD-273F54EFDC80}"/>
              </a:ext>
            </a:extLst>
          </p:cNvPr>
          <p:cNvSpPr txBox="1"/>
          <p:nvPr/>
        </p:nvSpPr>
        <p:spPr>
          <a:xfrm>
            <a:off x="3386408" y="3121426"/>
            <a:ext cx="75375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一方面在写代码之前，先多想一步，前置考虑拓展性和兼容性。另外一方面写代码时，需要增加更多单元测试和异常场景模拟，多维度验证，提高工具健壮性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97737E8-7ADC-7902-48A1-47EF3EDA7127}"/>
              </a:ext>
            </a:extLst>
          </p:cNvPr>
          <p:cNvSpPr txBox="1"/>
          <p:nvPr/>
        </p:nvSpPr>
        <p:spPr>
          <a:xfrm>
            <a:off x="3399252" y="4920339"/>
            <a:ext cx="76471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要养成边做边沉淀的习惯，把一些踩过的坑记录下来，避免下次再浪费时间。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39F023D-0241-56D6-ED16-D50ECA217929}"/>
              </a:ext>
            </a:extLst>
          </p:cNvPr>
          <p:cNvSpPr txBox="1"/>
          <p:nvPr/>
        </p:nvSpPr>
        <p:spPr>
          <a:xfrm>
            <a:off x="1477050" y="1906868"/>
            <a:ext cx="1283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沉淀</a:t>
            </a:r>
          </a:p>
        </p:txBody>
      </p:sp>
      <p:pic>
        <p:nvPicPr>
          <p:cNvPr id="3" name="图形 2" descr="undraw_diary_re_4jpc">
            <a:extLst>
              <a:ext uri="{FF2B5EF4-FFF2-40B4-BE49-F238E27FC236}">
                <a16:creationId xmlns:a16="http://schemas.microsoft.com/office/drawing/2014/main" id="{E4EF61BD-2CF9-A77B-316E-44475CFD5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608" y="2707171"/>
            <a:ext cx="1878799" cy="1751840"/>
          </a:xfrm>
          <a:prstGeom prst="rect">
            <a:avLst/>
          </a:prstGeom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309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4 - </a:t>
            </a:r>
            <a:r>
              <a:rPr lang="zh-CN" altLang="en-US" dirty="0"/>
              <a:t>个人发展展望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F0F97BA-A615-4ADB-94EF-D5F83AC6C17A}"/>
              </a:ext>
            </a:extLst>
          </p:cNvPr>
          <p:cNvSpPr/>
          <p:nvPr/>
        </p:nvSpPr>
        <p:spPr>
          <a:xfrm>
            <a:off x="5560217" y="1663961"/>
            <a:ext cx="4751070" cy="6305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058311-7EF5-7746-71AB-430E5EC4337C}"/>
              </a:ext>
            </a:extLst>
          </p:cNvPr>
          <p:cNvSpPr txBox="1"/>
          <p:nvPr/>
        </p:nvSpPr>
        <p:spPr>
          <a:xfrm>
            <a:off x="8280557" y="5054861"/>
            <a:ext cx="24663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accent5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汇报人：</a:t>
            </a:r>
            <a:r>
              <a:rPr lang="zh-CN" altLang="en-US" sz="1600" dirty="0">
                <a:solidFill>
                  <a:schemeClr val="accent5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袁闽</a:t>
            </a:r>
          </a:p>
          <a:p>
            <a:endParaRPr lang="zh-CN" altLang="en-US" sz="1600" dirty="0">
              <a:solidFill>
                <a:schemeClr val="accent5"/>
              </a:solidFill>
              <a:latin typeface="OPPOSans L" panose="00020600040101010101" charset="-122"/>
              <a:ea typeface="OPPOSans L" panose="00020600040101010101" charset="-122"/>
              <a:cs typeface="OPPOSans L" panose="00020600040101010101" charset="-122"/>
              <a:sym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43F83A-1021-6D78-694B-C5C2748F8337}"/>
              </a:ext>
            </a:extLst>
          </p:cNvPr>
          <p:cNvSpPr txBox="1"/>
          <p:nvPr/>
        </p:nvSpPr>
        <p:spPr>
          <a:xfrm>
            <a:off x="5560217" y="2213227"/>
            <a:ext cx="4923790" cy="1312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>
                <a:ea typeface="OPPOSans L" panose="00020600040101010101" charset="-122"/>
                <a:cs typeface="OPPOSans L" panose="00020600040101010101" charset="-122"/>
              </a:rPr>
              <a:t>发展展望</a:t>
            </a:r>
            <a:endParaRPr lang="en-US" altLang="zh-CN" sz="6000" dirty="0">
              <a:ea typeface="OPPOSans L" panose="00020600040101010101" charset="-122"/>
              <a:cs typeface="OPPOSans L" panose="00020600040101010101" charset="-122"/>
            </a:endParaRPr>
          </a:p>
        </p:txBody>
      </p:sp>
      <p:pic>
        <p:nvPicPr>
          <p:cNvPr id="8" name="图形 7" descr="undraw_portfolio_website_re_jsdd">
            <a:extLst>
              <a:ext uri="{FF2B5EF4-FFF2-40B4-BE49-F238E27FC236}">
                <a16:creationId xmlns:a16="http://schemas.microsoft.com/office/drawing/2014/main" id="{639A3738-5788-AD06-7A60-6E9411941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585619" y="1874692"/>
            <a:ext cx="4922778" cy="3302403"/>
          </a:xfrm>
          <a:prstGeom prst="rect">
            <a:avLst/>
          </a:prstGeom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764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22A47-CF2F-0713-DD7F-7E0B8D17D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8EB3C4-6406-063C-B0D4-C62640011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4 - </a:t>
            </a:r>
            <a:r>
              <a:rPr lang="zh-CN" altLang="en-US" dirty="0"/>
              <a:t>发展展望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76914C4-1BB0-D398-8F63-40ED73EC3CAC}"/>
              </a:ext>
            </a:extLst>
          </p:cNvPr>
          <p:cNvSpPr txBox="1"/>
          <p:nvPr/>
        </p:nvSpPr>
        <p:spPr>
          <a:xfrm>
            <a:off x="4096011" y="2592888"/>
            <a:ext cx="66402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dirty="0"/>
              <a:t>接下来我希望把重心放在协助组内工作上，继续巩固学习相关知识，为团队做更多实际贡献。目标是尽快能帮上小组成员，参与一些工作分担和开发，把我现有的技能转化为对团队的实际帮助。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EFDE4ED-74BA-12BC-7764-E132CF0742C7}"/>
              </a:ext>
            </a:extLst>
          </p:cNvPr>
          <p:cNvSpPr txBox="1"/>
          <p:nvPr/>
        </p:nvSpPr>
        <p:spPr>
          <a:xfrm>
            <a:off x="1825625" y="767715"/>
            <a:ext cx="7171690" cy="824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  <a:ea typeface="+mj-lt"/>
              </a:rPr>
              <a:t>未来展望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F5C001B-0A3A-0D26-29E4-32E7F5BC9512}"/>
              </a:ext>
            </a:extLst>
          </p:cNvPr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pic>
        <p:nvPicPr>
          <p:cNvPr id="11" name="图形 10" descr="undraw_ideas_flow_re_bmea">
            <a:extLst>
              <a:ext uri="{FF2B5EF4-FFF2-40B4-BE49-F238E27FC236}">
                <a16:creationId xmlns:a16="http://schemas.microsoft.com/office/drawing/2014/main" id="{BD4CA222-20E0-4AE5-7914-A8131BCAB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55737" y="2719030"/>
            <a:ext cx="1932940" cy="2738120"/>
          </a:xfrm>
          <a:prstGeom prst="rect">
            <a:avLst/>
          </a:prstGeom>
          <a:effectLst>
            <a:outerShdw blurRad="101600" dist="381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38D83118-B3E1-088C-2890-DEA773D884C4}"/>
              </a:ext>
            </a:extLst>
          </p:cNvPr>
          <p:cNvSpPr txBox="1"/>
          <p:nvPr/>
        </p:nvSpPr>
        <p:spPr>
          <a:xfrm>
            <a:off x="4096011" y="3979821"/>
            <a:ext cx="67202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dirty="0"/>
              <a:t>同时，我也希望自己在沟通和协作方面提升，能更快速地理解同事的需求，提供可行的解决方案。短期内是能支持小组日常工作，中期希望能承担一些模块开发或优化，长期来看，目标是成为团队中可靠的技术支撑，既能独立解决问题，也能带动小组进度</a:t>
            </a:r>
          </a:p>
        </p:txBody>
      </p:sp>
    </p:spTree>
    <p:extLst>
      <p:ext uri="{BB962C8B-B14F-4D97-AF65-F5344CB8AC3E}">
        <p14:creationId xmlns:p14="http://schemas.microsoft.com/office/powerpoint/2010/main" val="148977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DE41764-6497-4B56-81EE-5C05F5B3CA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THANK YOU</a:t>
            </a:r>
          </a:p>
        </p:txBody>
      </p:sp>
      <p:sp>
        <p:nvSpPr>
          <p:cNvPr id="3" name="文本占位符 5">
            <a:extLst>
              <a:ext uri="{FF2B5EF4-FFF2-40B4-BE49-F238E27FC236}">
                <a16:creationId xmlns:a16="http://schemas.microsoft.com/office/drawing/2014/main" id="{D95D5E25-092B-4569-8993-7E16DBDD42CC}"/>
              </a:ext>
            </a:extLst>
          </p:cNvPr>
          <p:cNvSpPr txBox="1">
            <a:spLocks/>
          </p:cNvSpPr>
          <p:nvPr/>
        </p:nvSpPr>
        <p:spPr>
          <a:xfrm>
            <a:off x="563880" y="2725665"/>
            <a:ext cx="3726180" cy="1140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杭州海康威视数字技术股份有限公司版权所有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矩形 4">
            <a:extLst>
              <a:ext uri="{FF2B5EF4-FFF2-40B4-BE49-F238E27FC236}">
                <a16:creationId xmlns:a16="http://schemas.microsoft.com/office/drawing/2014/main" id="{F3B4747A-5A93-4320-AE42-D9D094E3F9F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013010" y="2244523"/>
            <a:ext cx="6528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dist"/>
            <a:r>
              <a:rPr lang="en-US" altLang="zh-CN" sz="2000" b="1" dirty="0">
                <a:solidFill>
                  <a:srgbClr val="D700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^</a:t>
            </a:r>
            <a:endParaRPr lang="zh-CN" altLang="en-US" sz="2000" b="1" dirty="0">
              <a:solidFill>
                <a:srgbClr val="D700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占位符 5">
            <a:extLst>
              <a:ext uri="{FF2B5EF4-FFF2-40B4-BE49-F238E27FC236}">
                <a16:creationId xmlns:a16="http://schemas.microsoft.com/office/drawing/2014/main" id="{CC0B3357-74B8-4431-B955-2D99C8DE8F3F}"/>
              </a:ext>
            </a:extLst>
          </p:cNvPr>
          <p:cNvSpPr txBox="1">
            <a:spLocks/>
          </p:cNvSpPr>
          <p:nvPr/>
        </p:nvSpPr>
        <p:spPr>
          <a:xfrm>
            <a:off x="534924" y="2338134"/>
            <a:ext cx="1575816" cy="1551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kern="1800" spc="23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见远 行更远</a:t>
            </a:r>
            <a:endParaRPr lang="en-US" altLang="zh-CN" sz="1800" kern="1800" spc="23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DEEFC56-B648-4792-A2A1-E85EF06FB5E6}"/>
              </a:ext>
            </a:extLst>
          </p:cNvPr>
          <p:cNvGrpSpPr/>
          <p:nvPr/>
        </p:nvGrpSpPr>
        <p:grpSpPr>
          <a:xfrm>
            <a:off x="2165768" y="2327499"/>
            <a:ext cx="2047457" cy="212722"/>
            <a:chOff x="1751013" y="5259388"/>
            <a:chExt cx="2566988" cy="266701"/>
          </a:xfrm>
        </p:grpSpPr>
        <p:sp>
          <p:nvSpPr>
            <p:cNvPr id="7" name="Freeform 1716">
              <a:extLst>
                <a:ext uri="{FF2B5EF4-FFF2-40B4-BE49-F238E27FC236}">
                  <a16:creationId xmlns:a16="http://schemas.microsoft.com/office/drawing/2014/main" id="{B1E90CAD-C57B-4E28-870D-3F5E1576E0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1013" y="5259388"/>
              <a:ext cx="136525" cy="234950"/>
            </a:xfrm>
            <a:custGeom>
              <a:avLst/>
              <a:gdLst>
                <a:gd name="T0" fmla="*/ 28 w 56"/>
                <a:gd name="T1" fmla="*/ 96 h 96"/>
                <a:gd name="T2" fmla="*/ 0 w 56"/>
                <a:gd name="T3" fmla="*/ 71 h 96"/>
                <a:gd name="T4" fmla="*/ 11 w 56"/>
                <a:gd name="T5" fmla="*/ 71 h 96"/>
                <a:gd name="T6" fmla="*/ 28 w 56"/>
                <a:gd name="T7" fmla="*/ 87 h 96"/>
                <a:gd name="T8" fmla="*/ 46 w 56"/>
                <a:gd name="T9" fmla="*/ 71 h 96"/>
                <a:gd name="T10" fmla="*/ 37 w 56"/>
                <a:gd name="T11" fmla="*/ 56 h 96"/>
                <a:gd name="T12" fmla="*/ 15 w 56"/>
                <a:gd name="T13" fmla="*/ 44 h 96"/>
                <a:gd name="T14" fmla="*/ 2 w 56"/>
                <a:gd name="T15" fmla="*/ 24 h 96"/>
                <a:gd name="T16" fmla="*/ 28 w 56"/>
                <a:gd name="T17" fmla="*/ 0 h 96"/>
                <a:gd name="T18" fmla="*/ 55 w 56"/>
                <a:gd name="T19" fmla="*/ 25 h 96"/>
                <a:gd name="T20" fmla="*/ 45 w 56"/>
                <a:gd name="T21" fmla="*/ 25 h 96"/>
                <a:gd name="T22" fmla="*/ 28 w 56"/>
                <a:gd name="T23" fmla="*/ 10 h 96"/>
                <a:gd name="T24" fmla="*/ 12 w 56"/>
                <a:gd name="T25" fmla="*/ 24 h 96"/>
                <a:gd name="T26" fmla="*/ 20 w 56"/>
                <a:gd name="T27" fmla="*/ 36 h 96"/>
                <a:gd name="T28" fmla="*/ 42 w 56"/>
                <a:gd name="T29" fmla="*/ 47 h 96"/>
                <a:gd name="T30" fmla="*/ 56 w 56"/>
                <a:gd name="T31" fmla="*/ 71 h 96"/>
                <a:gd name="T32" fmla="*/ 28 w 56"/>
                <a:gd name="T3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" h="96">
                  <a:moveTo>
                    <a:pt x="28" y="96"/>
                  </a:moveTo>
                  <a:cubicBezTo>
                    <a:pt x="11" y="96"/>
                    <a:pt x="0" y="85"/>
                    <a:pt x="0" y="71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1" y="81"/>
                    <a:pt x="18" y="87"/>
                    <a:pt x="28" y="87"/>
                  </a:cubicBezTo>
                  <a:cubicBezTo>
                    <a:pt x="39" y="87"/>
                    <a:pt x="46" y="80"/>
                    <a:pt x="46" y="71"/>
                  </a:cubicBezTo>
                  <a:cubicBezTo>
                    <a:pt x="46" y="64"/>
                    <a:pt x="42" y="59"/>
                    <a:pt x="37" y="56"/>
                  </a:cubicBezTo>
                  <a:cubicBezTo>
                    <a:pt x="30" y="52"/>
                    <a:pt x="23" y="49"/>
                    <a:pt x="15" y="44"/>
                  </a:cubicBezTo>
                  <a:cubicBezTo>
                    <a:pt x="7" y="40"/>
                    <a:pt x="2" y="33"/>
                    <a:pt x="2" y="24"/>
                  </a:cubicBezTo>
                  <a:cubicBezTo>
                    <a:pt x="2" y="10"/>
                    <a:pt x="13" y="0"/>
                    <a:pt x="28" y="0"/>
                  </a:cubicBezTo>
                  <a:cubicBezTo>
                    <a:pt x="44" y="0"/>
                    <a:pt x="55" y="10"/>
                    <a:pt x="5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15"/>
                    <a:pt x="38" y="10"/>
                    <a:pt x="28" y="10"/>
                  </a:cubicBezTo>
                  <a:cubicBezTo>
                    <a:pt x="19" y="10"/>
                    <a:pt x="12" y="15"/>
                    <a:pt x="12" y="24"/>
                  </a:cubicBezTo>
                  <a:cubicBezTo>
                    <a:pt x="12" y="29"/>
                    <a:pt x="15" y="33"/>
                    <a:pt x="20" y="36"/>
                  </a:cubicBezTo>
                  <a:cubicBezTo>
                    <a:pt x="29" y="40"/>
                    <a:pt x="35" y="43"/>
                    <a:pt x="42" y="47"/>
                  </a:cubicBezTo>
                  <a:cubicBezTo>
                    <a:pt x="51" y="52"/>
                    <a:pt x="56" y="61"/>
                    <a:pt x="56" y="71"/>
                  </a:cubicBezTo>
                  <a:cubicBezTo>
                    <a:pt x="56" y="86"/>
                    <a:pt x="44" y="96"/>
                    <a:pt x="28" y="96"/>
                  </a:cubicBezTo>
                </a:path>
              </a:pathLst>
            </a:custGeom>
            <a:solidFill>
              <a:srgbClr val="717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1717">
              <a:extLst>
                <a:ext uri="{FF2B5EF4-FFF2-40B4-BE49-F238E27FC236}">
                  <a16:creationId xmlns:a16="http://schemas.microsoft.com/office/drawing/2014/main" id="{116CC903-EBCF-4382-B984-8D3F4D057A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24050" y="5318126"/>
              <a:ext cx="127000" cy="176213"/>
            </a:xfrm>
            <a:custGeom>
              <a:avLst/>
              <a:gdLst>
                <a:gd name="T0" fmla="*/ 52 w 52"/>
                <a:gd name="T1" fmla="*/ 39 h 72"/>
                <a:gd name="T2" fmla="*/ 10 w 52"/>
                <a:gd name="T3" fmla="*/ 39 h 72"/>
                <a:gd name="T4" fmla="*/ 10 w 52"/>
                <a:gd name="T5" fmla="*/ 47 h 72"/>
                <a:gd name="T6" fmla="*/ 26 w 52"/>
                <a:gd name="T7" fmla="*/ 63 h 72"/>
                <a:gd name="T8" fmla="*/ 42 w 52"/>
                <a:gd name="T9" fmla="*/ 48 h 72"/>
                <a:gd name="T10" fmla="*/ 52 w 52"/>
                <a:gd name="T11" fmla="*/ 48 h 72"/>
                <a:gd name="T12" fmla="*/ 26 w 52"/>
                <a:gd name="T13" fmla="*/ 72 h 72"/>
                <a:gd name="T14" fmla="*/ 0 w 52"/>
                <a:gd name="T15" fmla="*/ 47 h 72"/>
                <a:gd name="T16" fmla="*/ 0 w 52"/>
                <a:gd name="T17" fmla="*/ 25 h 72"/>
                <a:gd name="T18" fmla="*/ 26 w 52"/>
                <a:gd name="T19" fmla="*/ 0 h 72"/>
                <a:gd name="T20" fmla="*/ 52 w 52"/>
                <a:gd name="T21" fmla="*/ 25 h 72"/>
                <a:gd name="T22" fmla="*/ 52 w 52"/>
                <a:gd name="T23" fmla="*/ 39 h 72"/>
                <a:gd name="T24" fmla="*/ 42 w 52"/>
                <a:gd name="T25" fmla="*/ 25 h 72"/>
                <a:gd name="T26" fmla="*/ 26 w 52"/>
                <a:gd name="T27" fmla="*/ 10 h 72"/>
                <a:gd name="T28" fmla="*/ 10 w 52"/>
                <a:gd name="T29" fmla="*/ 25 h 72"/>
                <a:gd name="T30" fmla="*/ 10 w 52"/>
                <a:gd name="T31" fmla="*/ 30 h 72"/>
                <a:gd name="T32" fmla="*/ 42 w 52"/>
                <a:gd name="T33" fmla="*/ 30 h 72"/>
                <a:gd name="T34" fmla="*/ 42 w 52"/>
                <a:gd name="T35" fmla="*/ 2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2" h="72">
                  <a:moveTo>
                    <a:pt x="52" y="39"/>
                  </a:moveTo>
                  <a:cubicBezTo>
                    <a:pt x="10" y="39"/>
                    <a:pt x="10" y="39"/>
                    <a:pt x="10" y="39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54"/>
                    <a:pt x="13" y="63"/>
                    <a:pt x="26" y="63"/>
                  </a:cubicBezTo>
                  <a:cubicBezTo>
                    <a:pt x="35" y="63"/>
                    <a:pt x="41" y="57"/>
                    <a:pt x="42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1" y="63"/>
                    <a:pt x="41" y="72"/>
                    <a:pt x="26" y="72"/>
                  </a:cubicBezTo>
                  <a:cubicBezTo>
                    <a:pt x="10" y="72"/>
                    <a:pt x="0" y="63"/>
                    <a:pt x="0" y="4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0"/>
                    <a:pt x="11" y="0"/>
                    <a:pt x="26" y="0"/>
                  </a:cubicBezTo>
                  <a:cubicBezTo>
                    <a:pt x="42" y="0"/>
                    <a:pt x="52" y="10"/>
                    <a:pt x="52" y="25"/>
                  </a:cubicBezTo>
                  <a:lnTo>
                    <a:pt x="52" y="39"/>
                  </a:lnTo>
                  <a:close/>
                  <a:moveTo>
                    <a:pt x="42" y="25"/>
                  </a:moveTo>
                  <a:cubicBezTo>
                    <a:pt x="42" y="18"/>
                    <a:pt x="39" y="10"/>
                    <a:pt x="26" y="10"/>
                  </a:cubicBezTo>
                  <a:cubicBezTo>
                    <a:pt x="16" y="10"/>
                    <a:pt x="10" y="16"/>
                    <a:pt x="10" y="25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42" y="30"/>
                    <a:pt x="42" y="30"/>
                    <a:pt x="42" y="30"/>
                  </a:cubicBezTo>
                  <a:lnTo>
                    <a:pt x="42" y="25"/>
                  </a:lnTo>
                  <a:close/>
                </a:path>
              </a:pathLst>
            </a:custGeom>
            <a:solidFill>
              <a:srgbClr val="717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1718">
              <a:extLst>
                <a:ext uri="{FF2B5EF4-FFF2-40B4-BE49-F238E27FC236}">
                  <a16:creationId xmlns:a16="http://schemas.microsoft.com/office/drawing/2014/main" id="{66DE431D-4BFC-4A31-A4DC-BD4A12F907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3913" y="5318126"/>
              <a:ext cx="127000" cy="176213"/>
            </a:xfrm>
            <a:custGeom>
              <a:avLst/>
              <a:gdLst>
                <a:gd name="T0" fmla="*/ 52 w 52"/>
                <a:gd name="T1" fmla="*/ 39 h 72"/>
                <a:gd name="T2" fmla="*/ 10 w 52"/>
                <a:gd name="T3" fmla="*/ 39 h 72"/>
                <a:gd name="T4" fmla="*/ 10 w 52"/>
                <a:gd name="T5" fmla="*/ 47 h 72"/>
                <a:gd name="T6" fmla="*/ 26 w 52"/>
                <a:gd name="T7" fmla="*/ 63 h 72"/>
                <a:gd name="T8" fmla="*/ 42 w 52"/>
                <a:gd name="T9" fmla="*/ 48 h 72"/>
                <a:gd name="T10" fmla="*/ 52 w 52"/>
                <a:gd name="T11" fmla="*/ 48 h 72"/>
                <a:gd name="T12" fmla="*/ 26 w 52"/>
                <a:gd name="T13" fmla="*/ 72 h 72"/>
                <a:gd name="T14" fmla="*/ 0 w 52"/>
                <a:gd name="T15" fmla="*/ 47 h 72"/>
                <a:gd name="T16" fmla="*/ 0 w 52"/>
                <a:gd name="T17" fmla="*/ 25 h 72"/>
                <a:gd name="T18" fmla="*/ 26 w 52"/>
                <a:gd name="T19" fmla="*/ 0 h 72"/>
                <a:gd name="T20" fmla="*/ 52 w 52"/>
                <a:gd name="T21" fmla="*/ 25 h 72"/>
                <a:gd name="T22" fmla="*/ 52 w 52"/>
                <a:gd name="T23" fmla="*/ 39 h 72"/>
                <a:gd name="T24" fmla="*/ 42 w 52"/>
                <a:gd name="T25" fmla="*/ 25 h 72"/>
                <a:gd name="T26" fmla="*/ 26 w 52"/>
                <a:gd name="T27" fmla="*/ 10 h 72"/>
                <a:gd name="T28" fmla="*/ 10 w 52"/>
                <a:gd name="T29" fmla="*/ 25 h 72"/>
                <a:gd name="T30" fmla="*/ 10 w 52"/>
                <a:gd name="T31" fmla="*/ 30 h 72"/>
                <a:gd name="T32" fmla="*/ 42 w 52"/>
                <a:gd name="T33" fmla="*/ 30 h 72"/>
                <a:gd name="T34" fmla="*/ 42 w 52"/>
                <a:gd name="T35" fmla="*/ 2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2" h="72">
                  <a:moveTo>
                    <a:pt x="52" y="39"/>
                  </a:moveTo>
                  <a:cubicBezTo>
                    <a:pt x="10" y="39"/>
                    <a:pt x="10" y="39"/>
                    <a:pt x="10" y="39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54"/>
                    <a:pt x="13" y="63"/>
                    <a:pt x="26" y="63"/>
                  </a:cubicBezTo>
                  <a:cubicBezTo>
                    <a:pt x="35" y="63"/>
                    <a:pt x="41" y="57"/>
                    <a:pt x="42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1" y="63"/>
                    <a:pt x="41" y="72"/>
                    <a:pt x="26" y="72"/>
                  </a:cubicBezTo>
                  <a:cubicBezTo>
                    <a:pt x="11" y="72"/>
                    <a:pt x="0" y="63"/>
                    <a:pt x="0" y="4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0"/>
                    <a:pt x="11" y="0"/>
                    <a:pt x="26" y="0"/>
                  </a:cubicBezTo>
                  <a:cubicBezTo>
                    <a:pt x="42" y="0"/>
                    <a:pt x="52" y="10"/>
                    <a:pt x="52" y="25"/>
                  </a:cubicBezTo>
                  <a:lnTo>
                    <a:pt x="52" y="39"/>
                  </a:lnTo>
                  <a:close/>
                  <a:moveTo>
                    <a:pt x="42" y="25"/>
                  </a:moveTo>
                  <a:cubicBezTo>
                    <a:pt x="42" y="18"/>
                    <a:pt x="39" y="10"/>
                    <a:pt x="26" y="10"/>
                  </a:cubicBezTo>
                  <a:cubicBezTo>
                    <a:pt x="16" y="10"/>
                    <a:pt x="10" y="16"/>
                    <a:pt x="10" y="25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42" y="30"/>
                    <a:pt x="42" y="30"/>
                    <a:pt x="42" y="30"/>
                  </a:cubicBezTo>
                  <a:lnTo>
                    <a:pt x="42" y="25"/>
                  </a:lnTo>
                  <a:close/>
                </a:path>
              </a:pathLst>
            </a:custGeom>
            <a:solidFill>
              <a:srgbClr val="717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719">
              <a:extLst>
                <a:ext uri="{FF2B5EF4-FFF2-40B4-BE49-F238E27FC236}">
                  <a16:creationId xmlns:a16="http://schemas.microsoft.com/office/drawing/2014/main" id="{9294D1F4-21E2-4912-98E9-2424B132F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7913" y="5260976"/>
              <a:ext cx="123825" cy="230188"/>
            </a:xfrm>
            <a:custGeom>
              <a:avLst/>
              <a:gdLst>
                <a:gd name="T0" fmla="*/ 15 w 78"/>
                <a:gd name="T1" fmla="*/ 16 h 145"/>
                <a:gd name="T2" fmla="*/ 15 w 78"/>
                <a:gd name="T3" fmla="*/ 60 h 145"/>
                <a:gd name="T4" fmla="*/ 74 w 78"/>
                <a:gd name="T5" fmla="*/ 60 h 145"/>
                <a:gd name="T6" fmla="*/ 74 w 78"/>
                <a:gd name="T7" fmla="*/ 76 h 145"/>
                <a:gd name="T8" fmla="*/ 15 w 78"/>
                <a:gd name="T9" fmla="*/ 76 h 145"/>
                <a:gd name="T10" fmla="*/ 15 w 78"/>
                <a:gd name="T11" fmla="*/ 145 h 145"/>
                <a:gd name="T12" fmla="*/ 0 w 78"/>
                <a:gd name="T13" fmla="*/ 145 h 145"/>
                <a:gd name="T14" fmla="*/ 0 w 78"/>
                <a:gd name="T15" fmla="*/ 0 h 145"/>
                <a:gd name="T16" fmla="*/ 78 w 78"/>
                <a:gd name="T17" fmla="*/ 0 h 145"/>
                <a:gd name="T18" fmla="*/ 78 w 78"/>
                <a:gd name="T19" fmla="*/ 16 h 145"/>
                <a:gd name="T20" fmla="*/ 15 w 78"/>
                <a:gd name="T21" fmla="*/ 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" h="145">
                  <a:moveTo>
                    <a:pt x="15" y="16"/>
                  </a:moveTo>
                  <a:lnTo>
                    <a:pt x="15" y="60"/>
                  </a:lnTo>
                  <a:lnTo>
                    <a:pt x="74" y="60"/>
                  </a:lnTo>
                  <a:lnTo>
                    <a:pt x="74" y="76"/>
                  </a:lnTo>
                  <a:lnTo>
                    <a:pt x="15" y="76"/>
                  </a:lnTo>
                  <a:lnTo>
                    <a:pt x="15" y="145"/>
                  </a:lnTo>
                  <a:lnTo>
                    <a:pt x="0" y="145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16"/>
                  </a:lnTo>
                  <a:lnTo>
                    <a:pt x="15" y="16"/>
                  </a:lnTo>
                  <a:close/>
                </a:path>
              </a:pathLst>
            </a:custGeom>
            <a:solidFill>
              <a:srgbClr val="717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720">
              <a:extLst>
                <a:ext uri="{FF2B5EF4-FFF2-40B4-BE49-F238E27FC236}">
                  <a16:creationId xmlns:a16="http://schemas.microsoft.com/office/drawing/2014/main" id="{9038FAB8-A180-494A-9BEF-0A7F86390D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98725" y="5318126"/>
              <a:ext cx="127000" cy="176213"/>
            </a:xfrm>
            <a:custGeom>
              <a:avLst/>
              <a:gdLst>
                <a:gd name="T0" fmla="*/ 52 w 52"/>
                <a:gd name="T1" fmla="*/ 71 h 72"/>
                <a:gd name="T2" fmla="*/ 42 w 52"/>
                <a:gd name="T3" fmla="*/ 71 h 72"/>
                <a:gd name="T4" fmla="*/ 42 w 52"/>
                <a:gd name="T5" fmla="*/ 65 h 72"/>
                <a:gd name="T6" fmla="*/ 23 w 52"/>
                <a:gd name="T7" fmla="*/ 72 h 72"/>
                <a:gd name="T8" fmla="*/ 0 w 52"/>
                <a:gd name="T9" fmla="*/ 50 h 72"/>
                <a:gd name="T10" fmla="*/ 23 w 52"/>
                <a:gd name="T11" fmla="*/ 30 h 72"/>
                <a:gd name="T12" fmla="*/ 42 w 52"/>
                <a:gd name="T13" fmla="*/ 30 h 72"/>
                <a:gd name="T14" fmla="*/ 42 w 52"/>
                <a:gd name="T15" fmla="*/ 23 h 72"/>
                <a:gd name="T16" fmla="*/ 28 w 52"/>
                <a:gd name="T17" fmla="*/ 10 h 72"/>
                <a:gd name="T18" fmla="*/ 13 w 52"/>
                <a:gd name="T19" fmla="*/ 23 h 72"/>
                <a:gd name="T20" fmla="*/ 3 w 52"/>
                <a:gd name="T21" fmla="*/ 23 h 72"/>
                <a:gd name="T22" fmla="*/ 27 w 52"/>
                <a:gd name="T23" fmla="*/ 0 h 72"/>
                <a:gd name="T24" fmla="*/ 52 w 52"/>
                <a:gd name="T25" fmla="*/ 23 h 72"/>
                <a:gd name="T26" fmla="*/ 52 w 52"/>
                <a:gd name="T27" fmla="*/ 71 h 72"/>
                <a:gd name="T28" fmla="*/ 42 w 52"/>
                <a:gd name="T29" fmla="*/ 39 h 72"/>
                <a:gd name="T30" fmla="*/ 23 w 52"/>
                <a:gd name="T31" fmla="*/ 39 h 72"/>
                <a:gd name="T32" fmla="*/ 10 w 52"/>
                <a:gd name="T33" fmla="*/ 50 h 72"/>
                <a:gd name="T34" fmla="*/ 25 w 52"/>
                <a:gd name="T35" fmla="*/ 63 h 72"/>
                <a:gd name="T36" fmla="*/ 42 w 52"/>
                <a:gd name="T37" fmla="*/ 47 h 72"/>
                <a:gd name="T38" fmla="*/ 42 w 52"/>
                <a:gd name="T39" fmla="*/ 3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72">
                  <a:moveTo>
                    <a:pt x="52" y="71"/>
                  </a:moveTo>
                  <a:cubicBezTo>
                    <a:pt x="42" y="71"/>
                    <a:pt x="42" y="71"/>
                    <a:pt x="42" y="71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9" y="69"/>
                    <a:pt x="31" y="72"/>
                    <a:pt x="23" y="72"/>
                  </a:cubicBezTo>
                  <a:cubicBezTo>
                    <a:pt x="12" y="72"/>
                    <a:pt x="0" y="66"/>
                    <a:pt x="0" y="50"/>
                  </a:cubicBezTo>
                  <a:cubicBezTo>
                    <a:pt x="0" y="37"/>
                    <a:pt x="10" y="30"/>
                    <a:pt x="23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2" y="13"/>
                    <a:pt x="36" y="10"/>
                    <a:pt x="28" y="10"/>
                  </a:cubicBezTo>
                  <a:cubicBezTo>
                    <a:pt x="20" y="10"/>
                    <a:pt x="13" y="14"/>
                    <a:pt x="1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7"/>
                    <a:pt x="17" y="0"/>
                    <a:pt x="27" y="0"/>
                  </a:cubicBezTo>
                  <a:cubicBezTo>
                    <a:pt x="39" y="0"/>
                    <a:pt x="52" y="6"/>
                    <a:pt x="52" y="23"/>
                  </a:cubicBezTo>
                  <a:lnTo>
                    <a:pt x="52" y="71"/>
                  </a:lnTo>
                  <a:close/>
                  <a:moveTo>
                    <a:pt x="42" y="39"/>
                  </a:moveTo>
                  <a:cubicBezTo>
                    <a:pt x="23" y="39"/>
                    <a:pt x="23" y="39"/>
                    <a:pt x="23" y="39"/>
                  </a:cubicBezTo>
                  <a:cubicBezTo>
                    <a:pt x="15" y="39"/>
                    <a:pt x="10" y="42"/>
                    <a:pt x="10" y="50"/>
                  </a:cubicBezTo>
                  <a:cubicBezTo>
                    <a:pt x="10" y="60"/>
                    <a:pt x="18" y="63"/>
                    <a:pt x="25" y="63"/>
                  </a:cubicBezTo>
                  <a:cubicBezTo>
                    <a:pt x="33" y="63"/>
                    <a:pt x="42" y="57"/>
                    <a:pt x="42" y="47"/>
                  </a:cubicBezTo>
                  <a:lnTo>
                    <a:pt x="42" y="39"/>
                  </a:lnTo>
                  <a:close/>
                </a:path>
              </a:pathLst>
            </a:custGeom>
            <a:solidFill>
              <a:srgbClr val="717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721">
              <a:extLst>
                <a:ext uri="{FF2B5EF4-FFF2-40B4-BE49-F238E27FC236}">
                  <a16:creationId xmlns:a16="http://schemas.microsoft.com/office/drawing/2014/main" id="{1835D96D-933C-4550-9168-A7D155889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3350" y="5319713"/>
              <a:ext cx="68263" cy="171450"/>
            </a:xfrm>
            <a:custGeom>
              <a:avLst/>
              <a:gdLst>
                <a:gd name="T0" fmla="*/ 23 w 28"/>
                <a:gd name="T1" fmla="*/ 10 h 70"/>
                <a:gd name="T2" fmla="*/ 10 w 28"/>
                <a:gd name="T3" fmla="*/ 26 h 70"/>
                <a:gd name="T4" fmla="*/ 10 w 28"/>
                <a:gd name="T5" fmla="*/ 70 h 70"/>
                <a:gd name="T6" fmla="*/ 0 w 28"/>
                <a:gd name="T7" fmla="*/ 70 h 70"/>
                <a:gd name="T8" fmla="*/ 0 w 28"/>
                <a:gd name="T9" fmla="*/ 0 h 70"/>
                <a:gd name="T10" fmla="*/ 10 w 28"/>
                <a:gd name="T11" fmla="*/ 0 h 70"/>
                <a:gd name="T12" fmla="*/ 10 w 28"/>
                <a:gd name="T13" fmla="*/ 7 h 70"/>
                <a:gd name="T14" fmla="*/ 23 w 28"/>
                <a:gd name="T15" fmla="*/ 0 h 70"/>
                <a:gd name="T16" fmla="*/ 28 w 28"/>
                <a:gd name="T17" fmla="*/ 0 h 70"/>
                <a:gd name="T18" fmla="*/ 28 w 28"/>
                <a:gd name="T19" fmla="*/ 10 h 70"/>
                <a:gd name="T20" fmla="*/ 23 w 28"/>
                <a:gd name="T21" fmla="*/ 1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70">
                  <a:moveTo>
                    <a:pt x="23" y="10"/>
                  </a:moveTo>
                  <a:cubicBezTo>
                    <a:pt x="17" y="10"/>
                    <a:pt x="10" y="15"/>
                    <a:pt x="10" y="26"/>
                  </a:cubicBezTo>
                  <a:cubicBezTo>
                    <a:pt x="10" y="70"/>
                    <a:pt x="10" y="70"/>
                    <a:pt x="1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4" y="3"/>
                    <a:pt x="19" y="0"/>
                    <a:pt x="23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0"/>
                    <a:pt x="28" y="10"/>
                    <a:pt x="28" y="10"/>
                  </a:cubicBezTo>
                  <a:lnTo>
                    <a:pt x="23" y="10"/>
                  </a:lnTo>
                  <a:close/>
                </a:path>
              </a:pathLst>
            </a:custGeom>
            <a:solidFill>
              <a:srgbClr val="717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722">
              <a:extLst>
                <a:ext uri="{FF2B5EF4-FFF2-40B4-BE49-F238E27FC236}">
                  <a16:creationId xmlns:a16="http://schemas.microsoft.com/office/drawing/2014/main" id="{1B160B83-99B9-413F-8673-2DC79109A5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6375" y="5457826"/>
              <a:ext cx="58738" cy="68263"/>
            </a:xfrm>
            <a:custGeom>
              <a:avLst/>
              <a:gdLst>
                <a:gd name="T0" fmla="*/ 0 w 37"/>
                <a:gd name="T1" fmla="*/ 43 h 43"/>
                <a:gd name="T2" fmla="*/ 17 w 37"/>
                <a:gd name="T3" fmla="*/ 0 h 43"/>
                <a:gd name="T4" fmla="*/ 37 w 37"/>
                <a:gd name="T5" fmla="*/ 0 h 43"/>
                <a:gd name="T6" fmla="*/ 15 w 37"/>
                <a:gd name="T7" fmla="*/ 43 h 43"/>
                <a:gd name="T8" fmla="*/ 0 w 37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3">
                  <a:moveTo>
                    <a:pt x="0" y="43"/>
                  </a:moveTo>
                  <a:lnTo>
                    <a:pt x="17" y="0"/>
                  </a:lnTo>
                  <a:lnTo>
                    <a:pt x="37" y="0"/>
                  </a:lnTo>
                  <a:lnTo>
                    <a:pt x="15" y="43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717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723">
              <a:extLst>
                <a:ext uri="{FF2B5EF4-FFF2-40B4-BE49-F238E27FC236}">
                  <a16:creationId xmlns:a16="http://schemas.microsoft.com/office/drawing/2014/main" id="{C9FFE171-B898-4B1E-97B2-35104E795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700" y="5259388"/>
              <a:ext cx="130175" cy="234950"/>
            </a:xfrm>
            <a:custGeom>
              <a:avLst/>
              <a:gdLst>
                <a:gd name="T0" fmla="*/ 26 w 53"/>
                <a:gd name="T1" fmla="*/ 96 h 96"/>
                <a:gd name="T2" fmla="*/ 0 w 53"/>
                <a:gd name="T3" fmla="*/ 71 h 96"/>
                <a:gd name="T4" fmla="*/ 0 w 53"/>
                <a:gd name="T5" fmla="*/ 25 h 96"/>
                <a:gd name="T6" fmla="*/ 27 w 53"/>
                <a:gd name="T7" fmla="*/ 0 h 96"/>
                <a:gd name="T8" fmla="*/ 53 w 53"/>
                <a:gd name="T9" fmla="*/ 25 h 96"/>
                <a:gd name="T10" fmla="*/ 43 w 53"/>
                <a:gd name="T11" fmla="*/ 25 h 96"/>
                <a:gd name="T12" fmla="*/ 27 w 53"/>
                <a:gd name="T13" fmla="*/ 10 h 96"/>
                <a:gd name="T14" fmla="*/ 10 w 53"/>
                <a:gd name="T15" fmla="*/ 25 h 96"/>
                <a:gd name="T16" fmla="*/ 10 w 53"/>
                <a:gd name="T17" fmla="*/ 71 h 96"/>
                <a:gd name="T18" fmla="*/ 27 w 53"/>
                <a:gd name="T19" fmla="*/ 86 h 96"/>
                <a:gd name="T20" fmla="*/ 43 w 53"/>
                <a:gd name="T21" fmla="*/ 71 h 96"/>
                <a:gd name="T22" fmla="*/ 43 w 53"/>
                <a:gd name="T23" fmla="*/ 53 h 96"/>
                <a:gd name="T24" fmla="*/ 24 w 53"/>
                <a:gd name="T25" fmla="*/ 53 h 96"/>
                <a:gd name="T26" fmla="*/ 24 w 53"/>
                <a:gd name="T27" fmla="*/ 43 h 96"/>
                <a:gd name="T28" fmla="*/ 53 w 53"/>
                <a:gd name="T29" fmla="*/ 43 h 96"/>
                <a:gd name="T30" fmla="*/ 53 w 53"/>
                <a:gd name="T31" fmla="*/ 71 h 96"/>
                <a:gd name="T32" fmla="*/ 26 w 53"/>
                <a:gd name="T3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96">
                  <a:moveTo>
                    <a:pt x="26" y="96"/>
                  </a:moveTo>
                  <a:cubicBezTo>
                    <a:pt x="6" y="96"/>
                    <a:pt x="0" y="79"/>
                    <a:pt x="0" y="7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7"/>
                    <a:pt x="5" y="0"/>
                    <a:pt x="27" y="0"/>
                  </a:cubicBezTo>
                  <a:cubicBezTo>
                    <a:pt x="47" y="0"/>
                    <a:pt x="53" y="16"/>
                    <a:pt x="5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12"/>
                    <a:pt x="32" y="10"/>
                    <a:pt x="27" y="10"/>
                  </a:cubicBezTo>
                  <a:cubicBezTo>
                    <a:pt x="21" y="10"/>
                    <a:pt x="10" y="12"/>
                    <a:pt x="10" y="25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10" y="84"/>
                    <a:pt x="21" y="86"/>
                    <a:pt x="27" y="86"/>
                  </a:cubicBezTo>
                  <a:cubicBezTo>
                    <a:pt x="32" y="86"/>
                    <a:pt x="43" y="84"/>
                    <a:pt x="43" y="71"/>
                  </a:cubicBezTo>
                  <a:cubicBezTo>
                    <a:pt x="43" y="53"/>
                    <a:pt x="43" y="53"/>
                    <a:pt x="43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79"/>
                    <a:pt x="47" y="96"/>
                    <a:pt x="26" y="96"/>
                  </a:cubicBezTo>
                </a:path>
              </a:pathLst>
            </a:custGeom>
            <a:solidFill>
              <a:srgbClr val="717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724">
              <a:extLst>
                <a:ext uri="{FF2B5EF4-FFF2-40B4-BE49-F238E27FC236}">
                  <a16:creationId xmlns:a16="http://schemas.microsoft.com/office/drawing/2014/main" id="{DBDE2A85-9345-4E92-B30A-F5CF133607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05150" y="5318126"/>
              <a:ext cx="130175" cy="176213"/>
            </a:xfrm>
            <a:custGeom>
              <a:avLst/>
              <a:gdLst>
                <a:gd name="T0" fmla="*/ 27 w 53"/>
                <a:gd name="T1" fmla="*/ 72 h 72"/>
                <a:gd name="T2" fmla="*/ 0 w 53"/>
                <a:gd name="T3" fmla="*/ 47 h 72"/>
                <a:gd name="T4" fmla="*/ 0 w 53"/>
                <a:gd name="T5" fmla="*/ 25 h 72"/>
                <a:gd name="T6" fmla="*/ 27 w 53"/>
                <a:gd name="T7" fmla="*/ 0 h 72"/>
                <a:gd name="T8" fmla="*/ 53 w 53"/>
                <a:gd name="T9" fmla="*/ 25 h 72"/>
                <a:gd name="T10" fmla="*/ 53 w 53"/>
                <a:gd name="T11" fmla="*/ 47 h 72"/>
                <a:gd name="T12" fmla="*/ 27 w 53"/>
                <a:gd name="T13" fmla="*/ 72 h 72"/>
                <a:gd name="T14" fmla="*/ 43 w 53"/>
                <a:gd name="T15" fmla="*/ 25 h 72"/>
                <a:gd name="T16" fmla="*/ 27 w 53"/>
                <a:gd name="T17" fmla="*/ 10 h 72"/>
                <a:gd name="T18" fmla="*/ 10 w 53"/>
                <a:gd name="T19" fmla="*/ 25 h 72"/>
                <a:gd name="T20" fmla="*/ 10 w 53"/>
                <a:gd name="T21" fmla="*/ 47 h 72"/>
                <a:gd name="T22" fmla="*/ 27 w 53"/>
                <a:gd name="T23" fmla="*/ 63 h 72"/>
                <a:gd name="T24" fmla="*/ 43 w 53"/>
                <a:gd name="T25" fmla="*/ 47 h 72"/>
                <a:gd name="T26" fmla="*/ 43 w 53"/>
                <a:gd name="T27" fmla="*/ 2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" h="72">
                  <a:moveTo>
                    <a:pt x="27" y="72"/>
                  </a:moveTo>
                  <a:cubicBezTo>
                    <a:pt x="11" y="72"/>
                    <a:pt x="0" y="63"/>
                    <a:pt x="0" y="4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0"/>
                    <a:pt x="11" y="0"/>
                    <a:pt x="27" y="0"/>
                  </a:cubicBezTo>
                  <a:cubicBezTo>
                    <a:pt x="42" y="0"/>
                    <a:pt x="53" y="10"/>
                    <a:pt x="53" y="25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3" y="63"/>
                    <a:pt x="42" y="72"/>
                    <a:pt x="27" y="72"/>
                  </a:cubicBezTo>
                  <a:moveTo>
                    <a:pt x="43" y="25"/>
                  </a:moveTo>
                  <a:cubicBezTo>
                    <a:pt x="43" y="18"/>
                    <a:pt x="39" y="10"/>
                    <a:pt x="27" y="10"/>
                  </a:cubicBezTo>
                  <a:cubicBezTo>
                    <a:pt x="17" y="10"/>
                    <a:pt x="10" y="16"/>
                    <a:pt x="10" y="25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54"/>
                    <a:pt x="14" y="63"/>
                    <a:pt x="27" y="63"/>
                  </a:cubicBezTo>
                  <a:cubicBezTo>
                    <a:pt x="36" y="63"/>
                    <a:pt x="43" y="57"/>
                    <a:pt x="43" y="47"/>
                  </a:cubicBezTo>
                  <a:lnTo>
                    <a:pt x="43" y="25"/>
                  </a:lnTo>
                  <a:close/>
                </a:path>
              </a:pathLst>
            </a:custGeom>
            <a:solidFill>
              <a:srgbClr val="717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725">
              <a:extLst>
                <a:ext uri="{FF2B5EF4-FFF2-40B4-BE49-F238E27FC236}">
                  <a16:creationId xmlns:a16="http://schemas.microsoft.com/office/drawing/2014/main" id="{C0F7B26E-BF68-431A-8490-3ED505A0E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9150" y="5260976"/>
              <a:ext cx="125413" cy="230188"/>
            </a:xfrm>
            <a:custGeom>
              <a:avLst/>
              <a:gdLst>
                <a:gd name="T0" fmla="*/ 16 w 79"/>
                <a:gd name="T1" fmla="*/ 16 h 145"/>
                <a:gd name="T2" fmla="*/ 16 w 79"/>
                <a:gd name="T3" fmla="*/ 60 h 145"/>
                <a:gd name="T4" fmla="*/ 74 w 79"/>
                <a:gd name="T5" fmla="*/ 60 h 145"/>
                <a:gd name="T6" fmla="*/ 74 w 79"/>
                <a:gd name="T7" fmla="*/ 76 h 145"/>
                <a:gd name="T8" fmla="*/ 16 w 79"/>
                <a:gd name="T9" fmla="*/ 76 h 145"/>
                <a:gd name="T10" fmla="*/ 16 w 79"/>
                <a:gd name="T11" fmla="*/ 145 h 145"/>
                <a:gd name="T12" fmla="*/ 0 w 79"/>
                <a:gd name="T13" fmla="*/ 145 h 145"/>
                <a:gd name="T14" fmla="*/ 0 w 79"/>
                <a:gd name="T15" fmla="*/ 0 h 145"/>
                <a:gd name="T16" fmla="*/ 79 w 79"/>
                <a:gd name="T17" fmla="*/ 0 h 145"/>
                <a:gd name="T18" fmla="*/ 79 w 79"/>
                <a:gd name="T19" fmla="*/ 16 h 145"/>
                <a:gd name="T20" fmla="*/ 16 w 79"/>
                <a:gd name="T21" fmla="*/ 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45">
                  <a:moveTo>
                    <a:pt x="16" y="16"/>
                  </a:moveTo>
                  <a:lnTo>
                    <a:pt x="16" y="60"/>
                  </a:lnTo>
                  <a:lnTo>
                    <a:pt x="74" y="60"/>
                  </a:lnTo>
                  <a:lnTo>
                    <a:pt x="74" y="76"/>
                  </a:lnTo>
                  <a:lnTo>
                    <a:pt x="16" y="76"/>
                  </a:lnTo>
                  <a:lnTo>
                    <a:pt x="16" y="145"/>
                  </a:lnTo>
                  <a:lnTo>
                    <a:pt x="0" y="145"/>
                  </a:lnTo>
                  <a:lnTo>
                    <a:pt x="0" y="0"/>
                  </a:lnTo>
                  <a:lnTo>
                    <a:pt x="79" y="0"/>
                  </a:lnTo>
                  <a:lnTo>
                    <a:pt x="79" y="16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717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726">
              <a:extLst>
                <a:ext uri="{FF2B5EF4-FFF2-40B4-BE49-F238E27FC236}">
                  <a16:creationId xmlns:a16="http://schemas.microsoft.com/office/drawing/2014/main" id="{A8CCC4E3-7B40-432B-9E59-6FFAD168F2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7900" y="5319713"/>
              <a:ext cx="128588" cy="174625"/>
            </a:xfrm>
            <a:custGeom>
              <a:avLst/>
              <a:gdLst>
                <a:gd name="T0" fmla="*/ 42 w 52"/>
                <a:gd name="T1" fmla="*/ 70 h 71"/>
                <a:gd name="T2" fmla="*/ 42 w 52"/>
                <a:gd name="T3" fmla="*/ 65 h 71"/>
                <a:gd name="T4" fmla="*/ 26 w 52"/>
                <a:gd name="T5" fmla="*/ 71 h 71"/>
                <a:gd name="T6" fmla="*/ 0 w 52"/>
                <a:gd name="T7" fmla="*/ 46 h 71"/>
                <a:gd name="T8" fmla="*/ 0 w 52"/>
                <a:gd name="T9" fmla="*/ 0 h 71"/>
                <a:gd name="T10" fmla="*/ 10 w 52"/>
                <a:gd name="T11" fmla="*/ 0 h 71"/>
                <a:gd name="T12" fmla="*/ 10 w 52"/>
                <a:gd name="T13" fmla="*/ 46 h 71"/>
                <a:gd name="T14" fmla="*/ 26 w 52"/>
                <a:gd name="T15" fmla="*/ 62 h 71"/>
                <a:gd name="T16" fmla="*/ 42 w 52"/>
                <a:gd name="T17" fmla="*/ 47 h 71"/>
                <a:gd name="T18" fmla="*/ 42 w 52"/>
                <a:gd name="T19" fmla="*/ 0 h 71"/>
                <a:gd name="T20" fmla="*/ 52 w 52"/>
                <a:gd name="T21" fmla="*/ 0 h 71"/>
                <a:gd name="T22" fmla="*/ 52 w 52"/>
                <a:gd name="T23" fmla="*/ 70 h 71"/>
                <a:gd name="T24" fmla="*/ 42 w 52"/>
                <a:gd name="T25" fmla="*/ 7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71">
                  <a:moveTo>
                    <a:pt x="42" y="70"/>
                  </a:moveTo>
                  <a:cubicBezTo>
                    <a:pt x="42" y="65"/>
                    <a:pt x="42" y="65"/>
                    <a:pt x="42" y="65"/>
                  </a:cubicBezTo>
                  <a:cubicBezTo>
                    <a:pt x="39" y="69"/>
                    <a:pt x="32" y="71"/>
                    <a:pt x="26" y="71"/>
                  </a:cubicBezTo>
                  <a:cubicBezTo>
                    <a:pt x="10" y="71"/>
                    <a:pt x="0" y="62"/>
                    <a:pt x="0" y="4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53"/>
                    <a:pt x="13" y="62"/>
                    <a:pt x="26" y="62"/>
                  </a:cubicBezTo>
                  <a:cubicBezTo>
                    <a:pt x="35" y="62"/>
                    <a:pt x="42" y="56"/>
                    <a:pt x="42" y="47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70"/>
                    <a:pt x="52" y="70"/>
                    <a:pt x="52" y="70"/>
                  </a:cubicBezTo>
                  <a:lnTo>
                    <a:pt x="42" y="70"/>
                  </a:lnTo>
                  <a:close/>
                </a:path>
              </a:pathLst>
            </a:custGeom>
            <a:solidFill>
              <a:srgbClr val="717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727">
              <a:extLst>
                <a:ext uri="{FF2B5EF4-FFF2-40B4-BE49-F238E27FC236}">
                  <a16:creationId xmlns:a16="http://schemas.microsoft.com/office/drawing/2014/main" id="{64A30151-B3A1-4E0F-BC0F-2C8AE5525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4113" y="5319713"/>
              <a:ext cx="68263" cy="171450"/>
            </a:xfrm>
            <a:custGeom>
              <a:avLst/>
              <a:gdLst>
                <a:gd name="T0" fmla="*/ 22 w 28"/>
                <a:gd name="T1" fmla="*/ 10 h 70"/>
                <a:gd name="T2" fmla="*/ 10 w 28"/>
                <a:gd name="T3" fmla="*/ 26 h 70"/>
                <a:gd name="T4" fmla="*/ 10 w 28"/>
                <a:gd name="T5" fmla="*/ 70 h 70"/>
                <a:gd name="T6" fmla="*/ 0 w 28"/>
                <a:gd name="T7" fmla="*/ 70 h 70"/>
                <a:gd name="T8" fmla="*/ 0 w 28"/>
                <a:gd name="T9" fmla="*/ 0 h 70"/>
                <a:gd name="T10" fmla="*/ 10 w 28"/>
                <a:gd name="T11" fmla="*/ 0 h 70"/>
                <a:gd name="T12" fmla="*/ 10 w 28"/>
                <a:gd name="T13" fmla="*/ 7 h 70"/>
                <a:gd name="T14" fmla="*/ 22 w 28"/>
                <a:gd name="T15" fmla="*/ 0 h 70"/>
                <a:gd name="T16" fmla="*/ 28 w 28"/>
                <a:gd name="T17" fmla="*/ 0 h 70"/>
                <a:gd name="T18" fmla="*/ 28 w 28"/>
                <a:gd name="T19" fmla="*/ 10 h 70"/>
                <a:gd name="T20" fmla="*/ 22 w 28"/>
                <a:gd name="T21" fmla="*/ 1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70">
                  <a:moveTo>
                    <a:pt x="22" y="10"/>
                  </a:moveTo>
                  <a:cubicBezTo>
                    <a:pt x="17" y="10"/>
                    <a:pt x="10" y="15"/>
                    <a:pt x="10" y="26"/>
                  </a:cubicBezTo>
                  <a:cubicBezTo>
                    <a:pt x="10" y="70"/>
                    <a:pt x="10" y="70"/>
                    <a:pt x="1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3" y="3"/>
                    <a:pt x="18" y="0"/>
                    <a:pt x="22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0"/>
                    <a:pt x="28" y="10"/>
                    <a:pt x="28" y="10"/>
                  </a:cubicBezTo>
                  <a:lnTo>
                    <a:pt x="22" y="10"/>
                  </a:lnTo>
                  <a:close/>
                </a:path>
              </a:pathLst>
            </a:custGeom>
            <a:solidFill>
              <a:srgbClr val="717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728">
              <a:extLst>
                <a:ext uri="{FF2B5EF4-FFF2-40B4-BE49-F238E27FC236}">
                  <a16:creationId xmlns:a16="http://schemas.microsoft.com/office/drawing/2014/main" id="{D2F8E623-D540-4CC9-81B6-31767D664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5075" y="5260976"/>
              <a:ext cx="95250" cy="230188"/>
            </a:xfrm>
            <a:custGeom>
              <a:avLst/>
              <a:gdLst>
                <a:gd name="T0" fmla="*/ 0 w 39"/>
                <a:gd name="T1" fmla="*/ 24 h 94"/>
                <a:gd name="T2" fmla="*/ 13 w 39"/>
                <a:gd name="T3" fmla="*/ 24 h 94"/>
                <a:gd name="T4" fmla="*/ 13 w 39"/>
                <a:gd name="T5" fmla="*/ 0 h 94"/>
                <a:gd name="T6" fmla="*/ 23 w 39"/>
                <a:gd name="T7" fmla="*/ 0 h 94"/>
                <a:gd name="T8" fmla="*/ 23 w 39"/>
                <a:gd name="T9" fmla="*/ 24 h 94"/>
                <a:gd name="T10" fmla="*/ 39 w 39"/>
                <a:gd name="T11" fmla="*/ 24 h 94"/>
                <a:gd name="T12" fmla="*/ 39 w 39"/>
                <a:gd name="T13" fmla="*/ 34 h 94"/>
                <a:gd name="T14" fmla="*/ 23 w 39"/>
                <a:gd name="T15" fmla="*/ 34 h 94"/>
                <a:gd name="T16" fmla="*/ 23 w 39"/>
                <a:gd name="T17" fmla="*/ 77 h 94"/>
                <a:gd name="T18" fmla="*/ 31 w 39"/>
                <a:gd name="T19" fmla="*/ 84 h 94"/>
                <a:gd name="T20" fmla="*/ 39 w 39"/>
                <a:gd name="T21" fmla="*/ 84 h 94"/>
                <a:gd name="T22" fmla="*/ 39 w 39"/>
                <a:gd name="T23" fmla="*/ 94 h 94"/>
                <a:gd name="T24" fmla="*/ 30 w 39"/>
                <a:gd name="T25" fmla="*/ 94 h 94"/>
                <a:gd name="T26" fmla="*/ 13 w 39"/>
                <a:gd name="T27" fmla="*/ 76 h 94"/>
                <a:gd name="T28" fmla="*/ 13 w 39"/>
                <a:gd name="T29" fmla="*/ 34 h 94"/>
                <a:gd name="T30" fmla="*/ 0 w 39"/>
                <a:gd name="T31" fmla="*/ 34 h 94"/>
                <a:gd name="T32" fmla="*/ 0 w 39"/>
                <a:gd name="T33" fmla="*/ 2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" h="94">
                  <a:moveTo>
                    <a:pt x="0" y="24"/>
                  </a:moveTo>
                  <a:cubicBezTo>
                    <a:pt x="13" y="24"/>
                    <a:pt x="13" y="24"/>
                    <a:pt x="13" y="2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77"/>
                    <a:pt x="23" y="77"/>
                    <a:pt x="23" y="77"/>
                  </a:cubicBezTo>
                  <a:cubicBezTo>
                    <a:pt x="23" y="82"/>
                    <a:pt x="27" y="84"/>
                    <a:pt x="31" y="84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9" y="94"/>
                    <a:pt x="39" y="94"/>
                    <a:pt x="39" y="94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21" y="94"/>
                    <a:pt x="13" y="89"/>
                    <a:pt x="13" y="76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717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729">
              <a:extLst>
                <a:ext uri="{FF2B5EF4-FFF2-40B4-BE49-F238E27FC236}">
                  <a16:creationId xmlns:a16="http://schemas.microsoft.com/office/drawing/2014/main" id="{91D6D74F-2BB2-455B-BF02-5EFC6E543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6838" y="5260976"/>
              <a:ext cx="125413" cy="230188"/>
            </a:xfrm>
            <a:custGeom>
              <a:avLst/>
              <a:gdLst>
                <a:gd name="T0" fmla="*/ 41 w 51"/>
                <a:gd name="T1" fmla="*/ 94 h 94"/>
                <a:gd name="T2" fmla="*/ 41 w 51"/>
                <a:gd name="T3" fmla="*/ 48 h 94"/>
                <a:gd name="T4" fmla="*/ 27 w 51"/>
                <a:gd name="T5" fmla="*/ 33 h 94"/>
                <a:gd name="T6" fmla="*/ 10 w 51"/>
                <a:gd name="T7" fmla="*/ 48 h 94"/>
                <a:gd name="T8" fmla="*/ 10 w 51"/>
                <a:gd name="T9" fmla="*/ 94 h 94"/>
                <a:gd name="T10" fmla="*/ 0 w 51"/>
                <a:gd name="T11" fmla="*/ 94 h 94"/>
                <a:gd name="T12" fmla="*/ 0 w 51"/>
                <a:gd name="T13" fmla="*/ 0 h 94"/>
                <a:gd name="T14" fmla="*/ 10 w 51"/>
                <a:gd name="T15" fmla="*/ 0 h 94"/>
                <a:gd name="T16" fmla="*/ 10 w 51"/>
                <a:gd name="T17" fmla="*/ 31 h 94"/>
                <a:gd name="T18" fmla="*/ 27 w 51"/>
                <a:gd name="T19" fmla="*/ 23 h 94"/>
                <a:gd name="T20" fmla="*/ 51 w 51"/>
                <a:gd name="T21" fmla="*/ 48 h 94"/>
                <a:gd name="T22" fmla="*/ 51 w 51"/>
                <a:gd name="T23" fmla="*/ 94 h 94"/>
                <a:gd name="T24" fmla="*/ 41 w 51"/>
                <a:gd name="T2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94">
                  <a:moveTo>
                    <a:pt x="41" y="94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1" y="42"/>
                    <a:pt x="40" y="33"/>
                    <a:pt x="27" y="33"/>
                  </a:cubicBezTo>
                  <a:cubicBezTo>
                    <a:pt x="18" y="33"/>
                    <a:pt x="10" y="39"/>
                    <a:pt x="10" y="48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4" y="26"/>
                    <a:pt x="21" y="23"/>
                    <a:pt x="27" y="23"/>
                  </a:cubicBezTo>
                  <a:cubicBezTo>
                    <a:pt x="43" y="23"/>
                    <a:pt x="51" y="33"/>
                    <a:pt x="51" y="48"/>
                  </a:cubicBezTo>
                  <a:cubicBezTo>
                    <a:pt x="51" y="94"/>
                    <a:pt x="51" y="94"/>
                    <a:pt x="51" y="94"/>
                  </a:cubicBezTo>
                  <a:lnTo>
                    <a:pt x="41" y="94"/>
                  </a:lnTo>
                  <a:close/>
                </a:path>
              </a:pathLst>
            </a:custGeom>
            <a:solidFill>
              <a:srgbClr val="717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730">
              <a:extLst>
                <a:ext uri="{FF2B5EF4-FFF2-40B4-BE49-F238E27FC236}">
                  <a16:creationId xmlns:a16="http://schemas.microsoft.com/office/drawing/2014/main" id="{92B5C4FE-71F4-400B-92EA-FDB37BDDBB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6700" y="5318126"/>
              <a:ext cx="127000" cy="176213"/>
            </a:xfrm>
            <a:custGeom>
              <a:avLst/>
              <a:gdLst>
                <a:gd name="T0" fmla="*/ 52 w 52"/>
                <a:gd name="T1" fmla="*/ 39 h 72"/>
                <a:gd name="T2" fmla="*/ 10 w 52"/>
                <a:gd name="T3" fmla="*/ 39 h 72"/>
                <a:gd name="T4" fmla="*/ 10 w 52"/>
                <a:gd name="T5" fmla="*/ 47 h 72"/>
                <a:gd name="T6" fmla="*/ 26 w 52"/>
                <a:gd name="T7" fmla="*/ 63 h 72"/>
                <a:gd name="T8" fmla="*/ 42 w 52"/>
                <a:gd name="T9" fmla="*/ 48 h 72"/>
                <a:gd name="T10" fmla="*/ 52 w 52"/>
                <a:gd name="T11" fmla="*/ 48 h 72"/>
                <a:gd name="T12" fmla="*/ 26 w 52"/>
                <a:gd name="T13" fmla="*/ 72 h 72"/>
                <a:gd name="T14" fmla="*/ 0 w 52"/>
                <a:gd name="T15" fmla="*/ 47 h 72"/>
                <a:gd name="T16" fmla="*/ 0 w 52"/>
                <a:gd name="T17" fmla="*/ 25 h 72"/>
                <a:gd name="T18" fmla="*/ 26 w 52"/>
                <a:gd name="T19" fmla="*/ 0 h 72"/>
                <a:gd name="T20" fmla="*/ 52 w 52"/>
                <a:gd name="T21" fmla="*/ 25 h 72"/>
                <a:gd name="T22" fmla="*/ 52 w 52"/>
                <a:gd name="T23" fmla="*/ 39 h 72"/>
                <a:gd name="T24" fmla="*/ 42 w 52"/>
                <a:gd name="T25" fmla="*/ 25 h 72"/>
                <a:gd name="T26" fmla="*/ 26 w 52"/>
                <a:gd name="T27" fmla="*/ 10 h 72"/>
                <a:gd name="T28" fmla="*/ 10 w 52"/>
                <a:gd name="T29" fmla="*/ 25 h 72"/>
                <a:gd name="T30" fmla="*/ 10 w 52"/>
                <a:gd name="T31" fmla="*/ 30 h 72"/>
                <a:gd name="T32" fmla="*/ 42 w 52"/>
                <a:gd name="T33" fmla="*/ 30 h 72"/>
                <a:gd name="T34" fmla="*/ 42 w 52"/>
                <a:gd name="T35" fmla="*/ 2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2" h="72">
                  <a:moveTo>
                    <a:pt x="52" y="39"/>
                  </a:moveTo>
                  <a:cubicBezTo>
                    <a:pt x="10" y="39"/>
                    <a:pt x="10" y="39"/>
                    <a:pt x="10" y="39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54"/>
                    <a:pt x="14" y="63"/>
                    <a:pt x="26" y="63"/>
                  </a:cubicBezTo>
                  <a:cubicBezTo>
                    <a:pt x="35" y="63"/>
                    <a:pt x="41" y="57"/>
                    <a:pt x="42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1" y="63"/>
                    <a:pt x="41" y="72"/>
                    <a:pt x="26" y="72"/>
                  </a:cubicBezTo>
                  <a:cubicBezTo>
                    <a:pt x="11" y="72"/>
                    <a:pt x="0" y="63"/>
                    <a:pt x="0" y="4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0"/>
                    <a:pt x="11" y="0"/>
                    <a:pt x="26" y="0"/>
                  </a:cubicBezTo>
                  <a:cubicBezTo>
                    <a:pt x="42" y="0"/>
                    <a:pt x="52" y="10"/>
                    <a:pt x="52" y="25"/>
                  </a:cubicBezTo>
                  <a:lnTo>
                    <a:pt x="52" y="39"/>
                  </a:lnTo>
                  <a:close/>
                  <a:moveTo>
                    <a:pt x="42" y="25"/>
                  </a:moveTo>
                  <a:cubicBezTo>
                    <a:pt x="42" y="18"/>
                    <a:pt x="39" y="10"/>
                    <a:pt x="26" y="10"/>
                  </a:cubicBezTo>
                  <a:cubicBezTo>
                    <a:pt x="16" y="10"/>
                    <a:pt x="10" y="16"/>
                    <a:pt x="10" y="25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42" y="30"/>
                    <a:pt x="42" y="30"/>
                    <a:pt x="42" y="30"/>
                  </a:cubicBezTo>
                  <a:lnTo>
                    <a:pt x="42" y="25"/>
                  </a:lnTo>
                  <a:close/>
                </a:path>
              </a:pathLst>
            </a:custGeom>
            <a:solidFill>
              <a:srgbClr val="717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731">
              <a:extLst>
                <a:ext uri="{FF2B5EF4-FFF2-40B4-BE49-F238E27FC236}">
                  <a16:creationId xmlns:a16="http://schemas.microsoft.com/office/drawing/2014/main" id="{EC14DBA7-F731-4EA1-AFC9-3BA6A0049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9738" y="5319713"/>
              <a:ext cx="68263" cy="171450"/>
            </a:xfrm>
            <a:custGeom>
              <a:avLst/>
              <a:gdLst>
                <a:gd name="T0" fmla="*/ 22 w 28"/>
                <a:gd name="T1" fmla="*/ 10 h 70"/>
                <a:gd name="T2" fmla="*/ 10 w 28"/>
                <a:gd name="T3" fmla="*/ 26 h 70"/>
                <a:gd name="T4" fmla="*/ 10 w 28"/>
                <a:gd name="T5" fmla="*/ 70 h 70"/>
                <a:gd name="T6" fmla="*/ 0 w 28"/>
                <a:gd name="T7" fmla="*/ 70 h 70"/>
                <a:gd name="T8" fmla="*/ 0 w 28"/>
                <a:gd name="T9" fmla="*/ 0 h 70"/>
                <a:gd name="T10" fmla="*/ 10 w 28"/>
                <a:gd name="T11" fmla="*/ 0 h 70"/>
                <a:gd name="T12" fmla="*/ 10 w 28"/>
                <a:gd name="T13" fmla="*/ 7 h 70"/>
                <a:gd name="T14" fmla="*/ 22 w 28"/>
                <a:gd name="T15" fmla="*/ 0 h 70"/>
                <a:gd name="T16" fmla="*/ 28 w 28"/>
                <a:gd name="T17" fmla="*/ 0 h 70"/>
                <a:gd name="T18" fmla="*/ 28 w 28"/>
                <a:gd name="T19" fmla="*/ 10 h 70"/>
                <a:gd name="T20" fmla="*/ 22 w 28"/>
                <a:gd name="T21" fmla="*/ 1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70">
                  <a:moveTo>
                    <a:pt x="22" y="10"/>
                  </a:moveTo>
                  <a:cubicBezTo>
                    <a:pt x="17" y="10"/>
                    <a:pt x="10" y="15"/>
                    <a:pt x="10" y="26"/>
                  </a:cubicBezTo>
                  <a:cubicBezTo>
                    <a:pt x="10" y="70"/>
                    <a:pt x="10" y="70"/>
                    <a:pt x="1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3" y="3"/>
                    <a:pt x="18" y="0"/>
                    <a:pt x="22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0"/>
                    <a:pt x="28" y="10"/>
                    <a:pt x="28" y="10"/>
                  </a:cubicBezTo>
                  <a:lnTo>
                    <a:pt x="22" y="10"/>
                  </a:lnTo>
                  <a:close/>
                </a:path>
              </a:pathLst>
            </a:custGeom>
            <a:solidFill>
              <a:srgbClr val="717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4AAFE88A-BF10-45E3-9009-DA4065AB0120}"/>
              </a:ext>
            </a:extLst>
          </p:cNvPr>
          <p:cNvCxnSpPr>
            <a:cxnSpLocks/>
          </p:cNvCxnSpPr>
          <p:nvPr/>
        </p:nvCxnSpPr>
        <p:spPr>
          <a:xfrm flipH="1">
            <a:off x="2033397" y="2333625"/>
            <a:ext cx="80744" cy="198755"/>
          </a:xfrm>
          <a:prstGeom prst="line">
            <a:avLst/>
          </a:prstGeom>
          <a:ln w="9525">
            <a:solidFill>
              <a:srgbClr val="71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230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F4FC1-B027-2F44-AB19-07FA766AA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74C069-E223-8D50-0F78-44C402425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- 1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988D2D9-42FA-36DF-2253-BA2E2AEC61D0}"/>
              </a:ext>
            </a:extLst>
          </p:cNvPr>
          <p:cNvSpPr/>
          <p:nvPr/>
        </p:nvSpPr>
        <p:spPr>
          <a:xfrm>
            <a:off x="6011153" y="1770433"/>
            <a:ext cx="4751070" cy="6305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12EA09A-3BB1-EA67-F9C8-60EDF0407A08}"/>
              </a:ext>
            </a:extLst>
          </p:cNvPr>
          <p:cNvSpPr txBox="1"/>
          <p:nvPr/>
        </p:nvSpPr>
        <p:spPr>
          <a:xfrm>
            <a:off x="6011153" y="2400988"/>
            <a:ext cx="4923790" cy="131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>
                <a:ea typeface="OPPOSans L" panose="00020600040101010101" charset="-122"/>
                <a:cs typeface="OPPOSans L" panose="00020600040101010101" charset="-122"/>
              </a:rPr>
              <a:t>自我介绍</a:t>
            </a:r>
            <a:r>
              <a:rPr lang="en-US" altLang="zh-CN" sz="6000" dirty="0">
                <a:ea typeface="OPPOSans L" panose="00020600040101010101" charset="-122"/>
                <a:cs typeface="OPPOSans L" panose="00020600040101010101" charset="-122"/>
              </a:rPr>
              <a:t> </a:t>
            </a:r>
          </a:p>
        </p:txBody>
      </p:sp>
      <p:pic>
        <p:nvPicPr>
          <p:cNvPr id="6" name="图片 5" descr="tape-145367">
            <a:extLst>
              <a:ext uri="{FF2B5EF4-FFF2-40B4-BE49-F238E27FC236}">
                <a16:creationId xmlns:a16="http://schemas.microsoft.com/office/drawing/2014/main" id="{37880548-3379-6743-CDE0-C48B7CE23C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3000000">
            <a:off x="8085063" y="1230683"/>
            <a:ext cx="3056890" cy="1528445"/>
          </a:xfrm>
          <a:prstGeom prst="rect">
            <a:avLst/>
          </a:prstGeom>
        </p:spPr>
      </p:pic>
      <p:pic>
        <p:nvPicPr>
          <p:cNvPr id="7" name="图形 6" descr="undraw_ideas_re_7twj">
            <a:extLst>
              <a:ext uri="{FF2B5EF4-FFF2-40B4-BE49-F238E27FC236}">
                <a16:creationId xmlns:a16="http://schemas.microsoft.com/office/drawing/2014/main" id="{A5594F73-BD68-F555-9A24-8871BF0771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36613" y="1891083"/>
            <a:ext cx="3216275" cy="3549015"/>
          </a:xfrm>
          <a:prstGeom prst="rect">
            <a:avLst/>
          </a:prstGeom>
          <a:effectLst>
            <a:outerShdw blurRad="254000" dist="1270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C5DCE90-3FA0-3E3A-3CFD-8B6198D315D8}"/>
              </a:ext>
            </a:extLst>
          </p:cNvPr>
          <p:cNvSpPr txBox="1"/>
          <p:nvPr/>
        </p:nvSpPr>
        <p:spPr>
          <a:xfrm>
            <a:off x="8731493" y="5161333"/>
            <a:ext cx="24663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b="1" dirty="0"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汇报人：</a:t>
            </a:r>
            <a:r>
              <a:rPr lang="zh-CN" altLang="en-US" sz="1600" b="1" dirty="0"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袁闽</a:t>
            </a:r>
          </a:p>
          <a:p>
            <a:endParaRPr lang="zh-CN" altLang="en-US" sz="1600" dirty="0">
              <a:solidFill>
                <a:schemeClr val="accent5"/>
              </a:solidFill>
              <a:latin typeface="OPPOSans L" panose="00020600040101010101" charset="-122"/>
              <a:ea typeface="OPPOSans L" panose="00020600040101010101" charset="-122"/>
              <a:cs typeface="OPPOSans L" panose="00020600040101010101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9029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– 1 </a:t>
            </a:r>
            <a:r>
              <a:rPr lang="zh-CN" altLang="en-US" dirty="0"/>
              <a:t>自我介绍</a:t>
            </a:r>
          </a:p>
        </p:txBody>
      </p:sp>
      <p:sp>
        <p:nvSpPr>
          <p:cNvPr id="4" name="矩形 3"/>
          <p:cNvSpPr/>
          <p:nvPr/>
        </p:nvSpPr>
        <p:spPr>
          <a:xfrm>
            <a:off x="825097" y="92928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基本信息</a:t>
            </a:r>
          </a:p>
        </p:txBody>
      </p:sp>
      <p:sp>
        <p:nvSpPr>
          <p:cNvPr id="6" name="矩形 5"/>
          <p:cNvSpPr/>
          <p:nvPr/>
        </p:nvSpPr>
        <p:spPr>
          <a:xfrm>
            <a:off x="825097" y="2713155"/>
            <a:ext cx="27626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实习工作职责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&amp;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核心贡献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973441" y="1404163"/>
          <a:ext cx="10245117" cy="11697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4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29494">
                  <a:extLst>
                    <a:ext uri="{9D8B030D-6E8A-4147-A177-3AD203B41FA5}">
                      <a16:colId xmlns:a16="http://schemas.microsoft.com/office/drawing/2014/main" val="3920443464"/>
                    </a:ext>
                  </a:extLst>
                </a:gridCol>
                <a:gridCol w="1900741">
                  <a:extLst>
                    <a:ext uri="{9D8B030D-6E8A-4147-A177-3AD203B41FA5}">
                      <a16:colId xmlns:a16="http://schemas.microsoft.com/office/drawing/2014/main" val="984309687"/>
                    </a:ext>
                  </a:extLst>
                </a:gridCol>
                <a:gridCol w="3090558">
                  <a:extLst>
                    <a:ext uri="{9D8B030D-6E8A-4147-A177-3AD203B41FA5}">
                      <a16:colId xmlns:a16="http://schemas.microsoft.com/office/drawing/2014/main" val="2918942851"/>
                    </a:ext>
                  </a:extLst>
                </a:gridCol>
              </a:tblGrid>
              <a:tr h="58485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实习部门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平台开发组</a:t>
                      </a:r>
                    </a:p>
                  </a:txBody>
                  <a:tcPr marL="36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i="0" u="none" strike="noStrike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实习岗位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应用开发</a:t>
                      </a:r>
                    </a:p>
                  </a:txBody>
                  <a:tcPr marL="36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85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实习时间</a:t>
                      </a:r>
                    </a:p>
                  </a:txBody>
                  <a:tcPr marL="36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7.14-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至今</a:t>
                      </a:r>
                    </a:p>
                  </a:txBody>
                  <a:tcPr marL="36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毕业院校、学历、专业</a:t>
                      </a:r>
                    </a:p>
                  </a:txBody>
                  <a:tcPr marL="36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杭电自动化应届生</a:t>
                      </a:r>
                    </a:p>
                  </a:txBody>
                  <a:tcPr marL="36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1884032"/>
                  </a:ext>
                </a:extLst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764794" y="3292230"/>
            <a:ext cx="10662409" cy="28315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[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职责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]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：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-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研究并掌握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RTSP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取流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SDK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回放协议，抓包分析。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-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开发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RTSP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取流异常分析工具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和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SDK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回放协议异常分析工具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，用于提升异常定位与问题诊断效率。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[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核心贡献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]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：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-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将原本需要人工逐包排查的问题，转化为自动化工具，缩短分析时间，提升研发与测试同事的工作效率。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-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工具具备异常检测、交互流程可视化、错误原因解释与解决建议功能，直接提升了排障的准确性和可复用性。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/>
              <a:cs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974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72C5F-02D5-A7FF-FEC5-D52341221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A349A9-5692-CFEF-2928-8E5310C7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- 2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799976E-14EE-9ECA-AC3B-D496681C86C8}"/>
              </a:ext>
            </a:extLst>
          </p:cNvPr>
          <p:cNvSpPr/>
          <p:nvPr/>
        </p:nvSpPr>
        <p:spPr>
          <a:xfrm>
            <a:off x="5800090" y="1812290"/>
            <a:ext cx="4751070" cy="6305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pic>
        <p:nvPicPr>
          <p:cNvPr id="4" name="图形 3" descr="undraw_instant_analysis_re_mid5">
            <a:extLst>
              <a:ext uri="{FF2B5EF4-FFF2-40B4-BE49-F238E27FC236}">
                <a16:creationId xmlns:a16="http://schemas.microsoft.com/office/drawing/2014/main" id="{4F6E09BA-0373-2126-3EDD-185085031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5550" y="2197100"/>
            <a:ext cx="4419600" cy="3405505"/>
          </a:xfrm>
          <a:prstGeom prst="rect">
            <a:avLst/>
          </a:prstGeom>
          <a:effectLst>
            <a:outerShdw blurRad="203200" dist="1016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0C5179A-533A-CA6D-8FA7-9FC081500666}"/>
              </a:ext>
            </a:extLst>
          </p:cNvPr>
          <p:cNvSpPr txBox="1"/>
          <p:nvPr/>
        </p:nvSpPr>
        <p:spPr>
          <a:xfrm>
            <a:off x="8520430" y="5203190"/>
            <a:ext cx="24663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accent5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汇报人：</a:t>
            </a:r>
            <a:r>
              <a:rPr lang="zh-CN" altLang="en-US" sz="1600" dirty="0">
                <a:solidFill>
                  <a:schemeClr val="accent5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袁闽</a:t>
            </a:r>
          </a:p>
          <a:p>
            <a:endParaRPr lang="zh-CN" altLang="en-US" sz="1600" dirty="0">
              <a:solidFill>
                <a:schemeClr val="accent5"/>
              </a:solidFill>
              <a:latin typeface="OPPOSans L" panose="00020600040101010101" charset="-122"/>
              <a:ea typeface="OPPOSans L" panose="00020600040101010101" charset="-122"/>
              <a:cs typeface="OPPOSans L" panose="00020600040101010101" charset="-122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E2276CE-6D94-DE03-5820-86F61268BF52}"/>
              </a:ext>
            </a:extLst>
          </p:cNvPr>
          <p:cNvSpPr txBox="1"/>
          <p:nvPr/>
        </p:nvSpPr>
        <p:spPr>
          <a:xfrm>
            <a:off x="5934953" y="2442845"/>
            <a:ext cx="4923790" cy="131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>
                <a:ea typeface="OPPOSans L" panose="00020600040101010101" charset="-122"/>
                <a:cs typeface="OPPOSans L" panose="00020600040101010101" charset="-122"/>
              </a:rPr>
              <a:t>关键任务</a:t>
            </a:r>
            <a:endParaRPr lang="en-US" altLang="zh-CN" sz="6000" dirty="0">
              <a:ea typeface="OPPOSans L" panose="00020600040101010101" charset="-122"/>
              <a:cs typeface="OPPOSans L" panose="0002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017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099DDA7-E80D-051C-341D-88BBDAF9591E}"/>
              </a:ext>
            </a:extLst>
          </p:cNvPr>
          <p:cNvSpPr/>
          <p:nvPr/>
        </p:nvSpPr>
        <p:spPr>
          <a:xfrm>
            <a:off x="2529840" y="2461364"/>
            <a:ext cx="7616242" cy="363254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– 2 </a:t>
            </a:r>
            <a:r>
              <a:rPr lang="zh-CN" altLang="en-US" dirty="0"/>
              <a:t>关键任务</a:t>
            </a:r>
          </a:p>
        </p:txBody>
      </p:sp>
      <p:pic>
        <p:nvPicPr>
          <p:cNvPr id="3" name="图形 2" descr="display 1">
            <a:extLst>
              <a:ext uri="{FF2B5EF4-FFF2-40B4-BE49-F238E27FC236}">
                <a16:creationId xmlns:a16="http://schemas.microsoft.com/office/drawing/2014/main" id="{0748686A-96B3-6A1A-0D62-9DEFB16F6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1720" y="979936"/>
            <a:ext cx="1228090" cy="1109980"/>
          </a:xfrm>
          <a:prstGeom prst="rect">
            <a:avLst/>
          </a:prstGeom>
          <a:effectLst>
            <a:outerShdw blurRad="1016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6F83DF6-2812-D7CF-8353-21640F7559B8}"/>
              </a:ext>
            </a:extLst>
          </p:cNvPr>
          <p:cNvSpPr txBox="1"/>
          <p:nvPr/>
        </p:nvSpPr>
        <p:spPr>
          <a:xfrm>
            <a:off x="2529840" y="1215591"/>
            <a:ext cx="6103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+mj-ea"/>
                <a:ea typeface="+mj-ea"/>
              </a:rPr>
              <a:t>RSTP</a:t>
            </a:r>
            <a:r>
              <a:rPr lang="zh-CN" altLang="en-US" sz="2800" dirty="0">
                <a:latin typeface="+mj-ea"/>
                <a:ea typeface="+mj-ea"/>
              </a:rPr>
              <a:t>取流异常分析工具</a:t>
            </a:r>
          </a:p>
        </p:txBody>
      </p:sp>
      <p:pic>
        <p:nvPicPr>
          <p:cNvPr id="5" name="图形 4" descr="news paper">
            <a:extLst>
              <a:ext uri="{FF2B5EF4-FFF2-40B4-BE49-F238E27FC236}">
                <a16:creationId xmlns:a16="http://schemas.microsoft.com/office/drawing/2014/main" id="{0236FACC-1192-AA74-8EB9-4320485D46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0792" y="2704928"/>
            <a:ext cx="1117600" cy="1117600"/>
          </a:xfrm>
          <a:prstGeom prst="rect">
            <a:avLst/>
          </a:prstGeom>
          <a:effectLst>
            <a:outerShdw blurRad="101600" dist="508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4074DF5-FE94-C9C4-3962-F1663C7BCD68}"/>
              </a:ext>
            </a:extLst>
          </p:cNvPr>
          <p:cNvSpPr txBox="1"/>
          <p:nvPr/>
        </p:nvSpPr>
        <p:spPr>
          <a:xfrm>
            <a:off x="2592313" y="2704928"/>
            <a:ext cx="749129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任务背景：</a:t>
            </a:r>
          </a:p>
          <a:p>
            <a:r>
              <a:rPr lang="zh-CN" altLang="en-US" sz="2400" dirty="0"/>
              <a:t>在视频业务中，</a:t>
            </a:r>
            <a:r>
              <a:rPr lang="en-US" altLang="zh-CN" sz="2400" dirty="0"/>
              <a:t>RTSP </a:t>
            </a:r>
            <a:r>
              <a:rPr lang="zh-CN" altLang="en-US" sz="2400" dirty="0"/>
              <a:t>是常用取流协议。但遇到取流失败时，研发和测试通常需要用 </a:t>
            </a:r>
            <a:r>
              <a:rPr lang="en-US" altLang="zh-CN" sz="2400" dirty="0"/>
              <a:t>Wireshark </a:t>
            </a:r>
            <a:r>
              <a:rPr lang="zh-CN" altLang="en-US" sz="2400" dirty="0"/>
              <a:t>人工逐包分析，费时费力。</a:t>
            </a:r>
          </a:p>
          <a:p>
            <a:r>
              <a:rPr lang="zh-CN" altLang="en-US" sz="2400" dirty="0"/>
              <a:t>项目目标是开发一个 </a:t>
            </a:r>
            <a:r>
              <a:rPr lang="en-US" altLang="zh-CN" sz="2400" b="1" dirty="0"/>
              <a:t>RTSP</a:t>
            </a:r>
            <a:r>
              <a:rPr lang="zh-CN" altLang="en-US" sz="2400" b="1" dirty="0"/>
              <a:t>取流异常自动分析工具</a:t>
            </a:r>
            <a:r>
              <a:rPr lang="zh-CN" altLang="en-US" sz="2400" dirty="0"/>
              <a:t>，能够基于抓包文件（</a:t>
            </a:r>
            <a:r>
              <a:rPr lang="en-US" altLang="zh-CN" sz="2400" dirty="0" err="1"/>
              <a:t>pcap</a:t>
            </a:r>
            <a:r>
              <a:rPr lang="en-US" altLang="zh-CN" sz="2400" dirty="0"/>
              <a:t>/</a:t>
            </a:r>
            <a:r>
              <a:rPr lang="en-US" altLang="zh-CN" sz="2400" dirty="0" err="1"/>
              <a:t>pcapng</a:t>
            </a:r>
            <a:r>
              <a:rPr lang="zh-CN" altLang="en-US" sz="2400" dirty="0"/>
              <a:t>）自动识别</a:t>
            </a:r>
            <a:r>
              <a:rPr lang="en-US" altLang="zh-CN" sz="2400" dirty="0"/>
              <a:t>RTSP</a:t>
            </a:r>
            <a:r>
              <a:rPr lang="zh-CN" altLang="en-US" sz="2400" dirty="0"/>
              <a:t>交互过程、提取码流信息，并判断异常情况（如无码流、抓包不完整、认证失败等）。</a:t>
            </a:r>
            <a:endParaRPr lang="zh-CN" altLang="en-US" sz="2800" dirty="0"/>
          </a:p>
        </p:txBody>
      </p:sp>
      <p:sp>
        <p:nvSpPr>
          <p:cNvPr id="8" name="任意多边形: 形状 39">
            <a:extLst>
              <a:ext uri="{FF2B5EF4-FFF2-40B4-BE49-F238E27FC236}">
                <a16:creationId xmlns:a16="http://schemas.microsoft.com/office/drawing/2014/main" id="{7C4D542F-5B2A-28F8-5938-47917BAD4FEA}"/>
              </a:ext>
            </a:extLst>
          </p:cNvPr>
          <p:cNvSpPr/>
          <p:nvPr/>
        </p:nvSpPr>
        <p:spPr>
          <a:xfrm>
            <a:off x="2598421" y="1001396"/>
            <a:ext cx="4359788" cy="902560"/>
          </a:xfrm>
          <a:custGeom>
            <a:avLst/>
            <a:gdLst>
              <a:gd name="connsiteX0" fmla="*/ 36320 w 984753"/>
              <a:gd name="connsiteY0" fmla="*/ -55 h 545351"/>
              <a:gd name="connsiteX1" fmla="*/ -37 w 984753"/>
              <a:gd name="connsiteY1" fmla="*/ 36302 h 545351"/>
              <a:gd name="connsiteX2" fmla="*/ -37 w 984753"/>
              <a:gd name="connsiteY2" fmla="*/ 508940 h 545351"/>
              <a:gd name="connsiteX3" fmla="*/ 36320 w 984753"/>
              <a:gd name="connsiteY3" fmla="*/ 545296 h 545351"/>
              <a:gd name="connsiteX4" fmla="*/ 712010 w 984753"/>
              <a:gd name="connsiteY4" fmla="*/ 545296 h 545351"/>
              <a:gd name="connsiteX5" fmla="*/ 737763 w 984753"/>
              <a:gd name="connsiteY5" fmla="*/ 534632 h 545351"/>
              <a:gd name="connsiteX6" fmla="*/ 974082 w 984753"/>
              <a:gd name="connsiteY6" fmla="*/ 298313 h 545351"/>
              <a:gd name="connsiteX7" fmla="*/ 974082 w 984753"/>
              <a:gd name="connsiteY7" fmla="*/ 246929 h 545351"/>
              <a:gd name="connsiteX8" fmla="*/ 737763 w 984753"/>
              <a:gd name="connsiteY8" fmla="*/ 10610 h 545351"/>
              <a:gd name="connsiteX9" fmla="*/ 712010 w 984753"/>
              <a:gd name="connsiteY9" fmla="*/ -55 h 54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4753" h="545351">
                <a:moveTo>
                  <a:pt x="36320" y="-55"/>
                </a:moveTo>
                <a:cubicBezTo>
                  <a:pt x="16263" y="-55"/>
                  <a:pt x="-37" y="16221"/>
                  <a:pt x="-37" y="36302"/>
                </a:cubicBezTo>
                <a:lnTo>
                  <a:pt x="-37" y="508940"/>
                </a:lnTo>
                <a:cubicBezTo>
                  <a:pt x="-37" y="529021"/>
                  <a:pt x="16263" y="545296"/>
                  <a:pt x="36320" y="545296"/>
                </a:cubicBezTo>
                <a:lnTo>
                  <a:pt x="712010" y="545296"/>
                </a:lnTo>
                <a:cubicBezTo>
                  <a:pt x="721645" y="545303"/>
                  <a:pt x="730916" y="541467"/>
                  <a:pt x="737763" y="534632"/>
                </a:cubicBezTo>
                <a:lnTo>
                  <a:pt x="974082" y="298313"/>
                </a:lnTo>
                <a:cubicBezTo>
                  <a:pt x="988261" y="284116"/>
                  <a:pt x="988261" y="261126"/>
                  <a:pt x="974082" y="246929"/>
                </a:cubicBezTo>
                <a:lnTo>
                  <a:pt x="737763" y="10610"/>
                </a:lnTo>
                <a:cubicBezTo>
                  <a:pt x="730916" y="3775"/>
                  <a:pt x="721645" y="-61"/>
                  <a:pt x="712010" y="-55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12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79696-8FB8-1BC0-A473-9A83878BF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3B8E253C-2332-074D-66A2-0E067711DEB1}"/>
              </a:ext>
            </a:extLst>
          </p:cNvPr>
          <p:cNvSpPr/>
          <p:nvPr/>
        </p:nvSpPr>
        <p:spPr>
          <a:xfrm>
            <a:off x="885728" y="3944616"/>
            <a:ext cx="3297965" cy="61868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B0F0"/>
            </a:solidFill>
          </a:ln>
          <a:effectLst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14D8A3C-7837-88D4-E8FE-5F934AECA5EF}"/>
              </a:ext>
            </a:extLst>
          </p:cNvPr>
          <p:cNvSpPr/>
          <p:nvPr/>
        </p:nvSpPr>
        <p:spPr>
          <a:xfrm>
            <a:off x="885728" y="1150122"/>
            <a:ext cx="1860115" cy="61868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B0F0"/>
            </a:solidFill>
          </a:ln>
          <a:effectLst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45B4022-9FCF-09D1-29F4-2E3B5897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– 2 </a:t>
            </a:r>
            <a:r>
              <a:rPr lang="zh-CN" altLang="en-US" dirty="0"/>
              <a:t>关键任务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9722A30-4F57-1213-79BC-951B56EA505E}"/>
              </a:ext>
            </a:extLst>
          </p:cNvPr>
          <p:cNvSpPr txBox="1"/>
          <p:nvPr/>
        </p:nvSpPr>
        <p:spPr>
          <a:xfrm>
            <a:off x="1102780" y="1114474"/>
            <a:ext cx="328612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工具选择</a:t>
            </a:r>
            <a:endParaRPr lang="en-US" altLang="zh-CN" sz="2400" dirty="0">
              <a:latin typeface="OPPOSans L" panose="00020600040101010101" charset="-122"/>
              <a:ea typeface="OPPOSans L" panose="00020600040101010101" charset="-122"/>
              <a:cs typeface="OPPOSans L" panose="00020600040101010101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41EFB54-6E9A-3A1D-D6A0-134CB863405B}"/>
              </a:ext>
            </a:extLst>
          </p:cNvPr>
          <p:cNvSpPr txBox="1"/>
          <p:nvPr/>
        </p:nvSpPr>
        <p:spPr>
          <a:xfrm>
            <a:off x="885728" y="2124205"/>
            <a:ext cx="10420543" cy="146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一开始调研了几种方案：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- </a:t>
            </a:r>
            <a:r>
              <a:rPr lang="en-US" altLang="zh-CN" b="1" dirty="0">
                <a:solidFill>
                  <a:schemeClr val="tx1"/>
                </a:solidFill>
              </a:rPr>
              <a:t>Wireshark</a:t>
            </a:r>
            <a:r>
              <a:rPr lang="zh-CN" altLang="en-US" dirty="0">
                <a:solidFill>
                  <a:schemeClr val="tx1"/>
                </a:solidFill>
              </a:rPr>
              <a:t>：功能强大，但体量过大，难以内嵌；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- </a:t>
            </a:r>
            <a:r>
              <a:rPr lang="en-US" altLang="zh-CN" b="1" dirty="0" err="1">
                <a:solidFill>
                  <a:schemeClr val="tx1"/>
                </a:solidFill>
              </a:rPr>
              <a:t>scapy</a:t>
            </a:r>
            <a:r>
              <a:rPr lang="zh-CN" altLang="en-US" dirty="0">
                <a:solidFill>
                  <a:schemeClr val="tx1"/>
                </a:solidFill>
              </a:rPr>
              <a:t>：功能齐全，协议扩展灵活，但处理大文件效率偏低；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- </a:t>
            </a:r>
            <a:r>
              <a:rPr lang="en-US" altLang="zh-CN" b="1" dirty="0" err="1">
                <a:solidFill>
                  <a:schemeClr val="tx1"/>
                </a:solidFill>
              </a:rPr>
              <a:t>dpkt</a:t>
            </a:r>
            <a:r>
              <a:rPr lang="zh-CN" altLang="en-US" dirty="0">
                <a:solidFill>
                  <a:schemeClr val="tx1"/>
                </a:solidFill>
              </a:rPr>
              <a:t>：轻量，能快速解析 </a:t>
            </a:r>
            <a:r>
              <a:rPr lang="en-US" altLang="zh-CN" dirty="0">
                <a:solidFill>
                  <a:schemeClr val="tx1"/>
                </a:solidFill>
              </a:rPr>
              <a:t>TCP/UDP/RTSP </a:t>
            </a:r>
            <a:r>
              <a:rPr lang="zh-CN" altLang="en-US" dirty="0">
                <a:solidFill>
                  <a:schemeClr val="tx1"/>
                </a:solidFill>
              </a:rPr>
              <a:t>层数据。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zh-CN" altLang="en-US" dirty="0">
                <a:solidFill>
                  <a:schemeClr val="tx1"/>
                </a:solidFill>
              </a:rPr>
              <a:t>最终选择</a:t>
            </a:r>
            <a:r>
              <a:rPr lang="en-US" altLang="zh-CN" dirty="0" err="1">
                <a:solidFill>
                  <a:schemeClr val="tx1"/>
                </a:solidFill>
              </a:rPr>
              <a:t>dpkt</a:t>
            </a:r>
            <a:r>
              <a:rPr lang="zh-CN" altLang="en-US" dirty="0">
                <a:solidFill>
                  <a:schemeClr val="tx1"/>
                </a:solidFill>
              </a:rPr>
              <a:t>因为他足够轻量并且解包速度较快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080BBB1-E70B-F9AA-CEAB-FC9342C00F32}"/>
              </a:ext>
            </a:extLst>
          </p:cNvPr>
          <p:cNvSpPr txBox="1"/>
          <p:nvPr/>
        </p:nvSpPr>
        <p:spPr>
          <a:xfrm>
            <a:off x="885728" y="4023128"/>
            <a:ext cx="5352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查文档 </a:t>
            </a:r>
            <a:r>
              <a:rPr lang="en-US" altLang="zh-CN" sz="2400" dirty="0"/>
              <a:t>+ </a:t>
            </a:r>
            <a:r>
              <a:rPr lang="zh-CN" altLang="en-US" sz="2400" dirty="0"/>
              <a:t>实际抓包对比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1A65FF8-0688-FA9F-960C-DA5302CCD92B}"/>
              </a:ext>
            </a:extLst>
          </p:cNvPr>
          <p:cNvSpPr txBox="1"/>
          <p:nvPr/>
        </p:nvSpPr>
        <p:spPr>
          <a:xfrm>
            <a:off x="885729" y="4926622"/>
            <a:ext cx="7544287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遇到不理解的情况，一方面查询网上相关文档，一边用</a:t>
            </a:r>
            <a:r>
              <a:rPr lang="en-US" altLang="zh-CN" dirty="0">
                <a:solidFill>
                  <a:schemeClr val="tx1"/>
                </a:solidFill>
              </a:rPr>
              <a:t>Wireshark</a:t>
            </a:r>
            <a:r>
              <a:rPr lang="zh-CN" altLang="en-US" dirty="0">
                <a:solidFill>
                  <a:schemeClr val="tx1"/>
                </a:solidFill>
              </a:rPr>
              <a:t>抓实际设备的数据包对比，逐步确认。在查阅无果时，也会选择向导师询问，基本都能得到解答（赞！👍）</a:t>
            </a:r>
          </a:p>
        </p:txBody>
      </p:sp>
    </p:spTree>
    <p:extLst>
      <p:ext uri="{BB962C8B-B14F-4D97-AF65-F5344CB8AC3E}">
        <p14:creationId xmlns:p14="http://schemas.microsoft.com/office/powerpoint/2010/main" val="5733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F2D00-64BB-D800-9E56-DE7C34D50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AB95DC77-EF40-6BEF-7722-82D952BAA49A}"/>
              </a:ext>
            </a:extLst>
          </p:cNvPr>
          <p:cNvSpPr/>
          <p:nvPr/>
        </p:nvSpPr>
        <p:spPr>
          <a:xfrm>
            <a:off x="885728" y="3454626"/>
            <a:ext cx="1776053" cy="61868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B0F0"/>
            </a:solidFill>
          </a:ln>
          <a:effectLst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0F4EF8D4-26A4-80C3-9055-B50C6AD42184}"/>
              </a:ext>
            </a:extLst>
          </p:cNvPr>
          <p:cNvSpPr/>
          <p:nvPr/>
        </p:nvSpPr>
        <p:spPr>
          <a:xfrm>
            <a:off x="885728" y="1136028"/>
            <a:ext cx="1776053" cy="61868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B0F0"/>
            </a:solidFill>
          </a:ln>
          <a:effectLst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40F95AF-760D-7593-C0A0-05DC35FBA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– 2 </a:t>
            </a:r>
            <a:r>
              <a:rPr lang="zh-CN" altLang="en-US" dirty="0"/>
              <a:t>关键任务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BA78BDD-A220-C71D-08F7-8F15D34E02D8}"/>
              </a:ext>
            </a:extLst>
          </p:cNvPr>
          <p:cNvSpPr txBox="1"/>
          <p:nvPr/>
        </p:nvSpPr>
        <p:spPr>
          <a:xfrm>
            <a:off x="885729" y="1093199"/>
            <a:ext cx="328612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迭代式优化</a:t>
            </a:r>
            <a:endParaRPr lang="en-US" altLang="zh-CN" sz="2400" dirty="0">
              <a:latin typeface="OPPOSans L" panose="00020600040101010101" charset="-122"/>
              <a:ea typeface="OPPOSans L" panose="00020600040101010101" charset="-122"/>
              <a:cs typeface="OPPOSans L" panose="00020600040101010101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7D13B4-3767-5D54-AE7E-DADD7C59A1FC}"/>
              </a:ext>
            </a:extLst>
          </p:cNvPr>
          <p:cNvSpPr txBox="1"/>
          <p:nvPr/>
        </p:nvSpPr>
        <p:spPr>
          <a:xfrm>
            <a:off x="885728" y="2071779"/>
            <a:ext cx="9059938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工具先能解析出基本信息，然后去搭建一个整体框架，用户交互方面做成层层递进的分析方式，可自主选择视频流与会话进行分析。能完成基本需求后再逐步改进，加入认证误判消解、超时检测，码流检测，无信令交互分析等功能，每次改进都用真实抓包验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C786C8F-323A-95BC-CF17-DE045EBD9012}"/>
              </a:ext>
            </a:extLst>
          </p:cNvPr>
          <p:cNvSpPr txBox="1"/>
          <p:nvPr/>
        </p:nvSpPr>
        <p:spPr>
          <a:xfrm>
            <a:off x="885728" y="3533137"/>
            <a:ext cx="5352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抽象化设计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55444AE-B4F9-58E9-3D81-90488424EAF3}"/>
              </a:ext>
            </a:extLst>
          </p:cNvPr>
          <p:cNvSpPr txBox="1"/>
          <p:nvPr/>
        </p:nvSpPr>
        <p:spPr>
          <a:xfrm>
            <a:off x="885728" y="4301259"/>
            <a:ext cx="8865784" cy="2023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没有只针对某个设备写死规则，而是提取出通用逻辑，保证工具具备通用性。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在不依赖端口的前提下，凭报文内容识别 </a:t>
            </a:r>
            <a:r>
              <a:rPr lang="en-US" altLang="zh-CN" dirty="0">
                <a:solidFill>
                  <a:schemeClr val="tx1"/>
                </a:solidFill>
              </a:rPr>
              <a:t>RTSP </a:t>
            </a:r>
            <a:r>
              <a:rPr lang="zh-CN" altLang="en-US" dirty="0">
                <a:solidFill>
                  <a:schemeClr val="tx1"/>
                </a:solidFill>
              </a:rPr>
              <a:t>信令与 </a:t>
            </a:r>
            <a:r>
              <a:rPr lang="en-US" altLang="zh-CN" dirty="0">
                <a:solidFill>
                  <a:schemeClr val="tx1"/>
                </a:solidFill>
              </a:rPr>
              <a:t>RTP/RTCP </a:t>
            </a:r>
            <a:r>
              <a:rPr lang="zh-CN" altLang="en-US" dirty="0">
                <a:solidFill>
                  <a:schemeClr val="tx1"/>
                </a:solidFill>
              </a:rPr>
              <a:t>码流，并抽取能支撑后续关联与判定的关键字段。彻底端口无关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zh-CN" altLang="en-US" dirty="0">
                <a:solidFill>
                  <a:schemeClr val="tx1"/>
                </a:solidFill>
              </a:rPr>
              <a:t>以深度包检测做协议识别；配合 </a:t>
            </a:r>
            <a:r>
              <a:rPr lang="en-US" altLang="zh-CN" dirty="0">
                <a:solidFill>
                  <a:schemeClr val="tx1"/>
                </a:solidFill>
              </a:rPr>
              <a:t>URL </a:t>
            </a:r>
            <a:r>
              <a:rPr lang="zh-CN" altLang="en-US" dirty="0">
                <a:solidFill>
                  <a:schemeClr val="tx1"/>
                </a:solidFill>
              </a:rPr>
              <a:t>归一与会话合并，天然覆盖</a:t>
            </a:r>
            <a:r>
              <a:rPr lang="zh-CN" altLang="en-US" b="1" dirty="0">
                <a:solidFill>
                  <a:schemeClr val="tx1"/>
                </a:solidFill>
              </a:rPr>
              <a:t>非标准端口、端口转发与代理场景</a:t>
            </a:r>
            <a:r>
              <a:rPr lang="zh-CN" altLang="en-US" dirty="0">
                <a:solidFill>
                  <a:schemeClr val="tx1"/>
                </a:solidFill>
              </a:rPr>
              <a:t>。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zh-CN" altLang="en-US" dirty="0">
                <a:solidFill>
                  <a:schemeClr val="tx1"/>
                </a:solidFill>
              </a:rPr>
              <a:t>这样即使对方 </a:t>
            </a:r>
            <a:r>
              <a:rPr lang="en-US" altLang="zh-CN" dirty="0">
                <a:solidFill>
                  <a:schemeClr val="tx1"/>
                </a:solidFill>
              </a:rPr>
              <a:t>RTSP </a:t>
            </a:r>
            <a:r>
              <a:rPr lang="zh-CN" altLang="en-US" dirty="0">
                <a:solidFill>
                  <a:schemeClr val="tx1"/>
                </a:solidFill>
              </a:rPr>
              <a:t>服务跑在 非标准端口（比如 </a:t>
            </a:r>
            <a:r>
              <a:rPr lang="en-US" altLang="zh-CN" dirty="0">
                <a:solidFill>
                  <a:schemeClr val="tx1"/>
                </a:solidFill>
              </a:rPr>
              <a:t>8554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en-US" altLang="zh-CN" dirty="0">
                <a:solidFill>
                  <a:schemeClr val="tx1"/>
                </a:solidFill>
              </a:rPr>
              <a:t>10554</a:t>
            </a:r>
            <a:r>
              <a:rPr lang="zh-CN" altLang="en-US" dirty="0">
                <a:solidFill>
                  <a:schemeClr val="tx1"/>
                </a:solidFill>
              </a:rPr>
              <a:t>），也能正确识别，而不会被误判或者漏掉。 鲁棒性更强</a:t>
            </a:r>
          </a:p>
          <a:p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35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8E60E-C97E-787C-5440-7F21BCCD4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74845B60-5398-309B-9050-DE467B5B36DC}"/>
              </a:ext>
            </a:extLst>
          </p:cNvPr>
          <p:cNvSpPr/>
          <p:nvPr/>
        </p:nvSpPr>
        <p:spPr>
          <a:xfrm>
            <a:off x="2529840" y="2461364"/>
            <a:ext cx="7616242" cy="2899776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5BE695F-D328-595B-1366-95929656E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– 2 </a:t>
            </a:r>
            <a:r>
              <a:rPr lang="zh-CN" altLang="en-US" dirty="0"/>
              <a:t>关键任务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0D066FE-A4F8-F95D-2D65-BA7434C95D0B}"/>
              </a:ext>
            </a:extLst>
          </p:cNvPr>
          <p:cNvSpPr txBox="1"/>
          <p:nvPr/>
        </p:nvSpPr>
        <p:spPr>
          <a:xfrm>
            <a:off x="2529840" y="1215591"/>
            <a:ext cx="6103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+mj-ea"/>
                <a:ea typeface="+mj-ea"/>
              </a:rPr>
              <a:t>SDK</a:t>
            </a:r>
            <a:r>
              <a:rPr lang="zh-CN" altLang="en-US" sz="2800" dirty="0">
                <a:latin typeface="+mj-ea"/>
                <a:ea typeface="+mj-ea"/>
              </a:rPr>
              <a:t>回放协议分析工具</a:t>
            </a:r>
          </a:p>
        </p:txBody>
      </p:sp>
      <p:pic>
        <p:nvPicPr>
          <p:cNvPr id="5" name="图形 4" descr="news paper">
            <a:extLst>
              <a:ext uri="{FF2B5EF4-FFF2-40B4-BE49-F238E27FC236}">
                <a16:creationId xmlns:a16="http://schemas.microsoft.com/office/drawing/2014/main" id="{FE1F22DD-C3AE-8853-6D3E-A1C55BEA6A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0792" y="2704928"/>
            <a:ext cx="1117600" cy="1117600"/>
          </a:xfrm>
          <a:prstGeom prst="rect">
            <a:avLst/>
          </a:prstGeom>
          <a:effectLst>
            <a:outerShdw blurRad="101600" dist="508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981E7B9-C290-12B1-BBFE-216313B14E29}"/>
              </a:ext>
            </a:extLst>
          </p:cNvPr>
          <p:cNvSpPr txBox="1"/>
          <p:nvPr/>
        </p:nvSpPr>
        <p:spPr>
          <a:xfrm>
            <a:off x="2592313" y="2704928"/>
            <a:ext cx="749129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任务背景：</a:t>
            </a:r>
          </a:p>
          <a:p>
            <a:r>
              <a:rPr lang="en-US" altLang="zh-CN" sz="2400" dirty="0"/>
              <a:t>SDK </a:t>
            </a:r>
            <a:r>
              <a:rPr lang="zh-CN" altLang="en-US" sz="2400" dirty="0"/>
              <a:t>回放协议复杂，涉及大量命令与状态码，出现问题时研发需要逐条比对协议文档，效率低下。</a:t>
            </a:r>
          </a:p>
          <a:p>
            <a:r>
              <a:rPr lang="zh-CN" altLang="en-US" sz="2400" dirty="0"/>
              <a:t>目标是开发一款工具，自动解析 </a:t>
            </a:r>
            <a:r>
              <a:rPr lang="en-US" altLang="zh-CN" sz="2400" dirty="0"/>
              <a:t>SDK </a:t>
            </a:r>
            <a:r>
              <a:rPr lang="zh-CN" altLang="en-US" sz="2400" dirty="0"/>
              <a:t>回放交互，提取回放 </a:t>
            </a:r>
            <a:r>
              <a:rPr lang="en-US" altLang="zh-CN" sz="2400" dirty="0"/>
              <a:t>PS </a:t>
            </a:r>
            <a:r>
              <a:rPr lang="zh-CN" altLang="en-US" sz="2400" dirty="0"/>
              <a:t>码流，并生成异常分析 </a:t>
            </a:r>
            <a:r>
              <a:rPr lang="en-US" altLang="zh-CN" sz="2400" dirty="0"/>
              <a:t>+ </a:t>
            </a:r>
            <a:r>
              <a:rPr lang="zh-CN" altLang="en-US" sz="2400" dirty="0"/>
              <a:t>建议识别异常并输出分析报告。</a:t>
            </a:r>
          </a:p>
        </p:txBody>
      </p:sp>
      <p:sp>
        <p:nvSpPr>
          <p:cNvPr id="8" name="任意多边形: 形状 39">
            <a:extLst>
              <a:ext uri="{FF2B5EF4-FFF2-40B4-BE49-F238E27FC236}">
                <a16:creationId xmlns:a16="http://schemas.microsoft.com/office/drawing/2014/main" id="{84D261AE-7BC5-DC77-30DA-A211057BFEAB}"/>
              </a:ext>
            </a:extLst>
          </p:cNvPr>
          <p:cNvSpPr/>
          <p:nvPr/>
        </p:nvSpPr>
        <p:spPr>
          <a:xfrm>
            <a:off x="2598421" y="1001396"/>
            <a:ext cx="4359788" cy="902560"/>
          </a:xfrm>
          <a:custGeom>
            <a:avLst/>
            <a:gdLst>
              <a:gd name="connsiteX0" fmla="*/ 36320 w 984753"/>
              <a:gd name="connsiteY0" fmla="*/ -55 h 545351"/>
              <a:gd name="connsiteX1" fmla="*/ -37 w 984753"/>
              <a:gd name="connsiteY1" fmla="*/ 36302 h 545351"/>
              <a:gd name="connsiteX2" fmla="*/ -37 w 984753"/>
              <a:gd name="connsiteY2" fmla="*/ 508940 h 545351"/>
              <a:gd name="connsiteX3" fmla="*/ 36320 w 984753"/>
              <a:gd name="connsiteY3" fmla="*/ 545296 h 545351"/>
              <a:gd name="connsiteX4" fmla="*/ 712010 w 984753"/>
              <a:gd name="connsiteY4" fmla="*/ 545296 h 545351"/>
              <a:gd name="connsiteX5" fmla="*/ 737763 w 984753"/>
              <a:gd name="connsiteY5" fmla="*/ 534632 h 545351"/>
              <a:gd name="connsiteX6" fmla="*/ 974082 w 984753"/>
              <a:gd name="connsiteY6" fmla="*/ 298313 h 545351"/>
              <a:gd name="connsiteX7" fmla="*/ 974082 w 984753"/>
              <a:gd name="connsiteY7" fmla="*/ 246929 h 545351"/>
              <a:gd name="connsiteX8" fmla="*/ 737763 w 984753"/>
              <a:gd name="connsiteY8" fmla="*/ 10610 h 545351"/>
              <a:gd name="connsiteX9" fmla="*/ 712010 w 984753"/>
              <a:gd name="connsiteY9" fmla="*/ -55 h 54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4753" h="545351">
                <a:moveTo>
                  <a:pt x="36320" y="-55"/>
                </a:moveTo>
                <a:cubicBezTo>
                  <a:pt x="16263" y="-55"/>
                  <a:pt x="-37" y="16221"/>
                  <a:pt x="-37" y="36302"/>
                </a:cubicBezTo>
                <a:lnTo>
                  <a:pt x="-37" y="508940"/>
                </a:lnTo>
                <a:cubicBezTo>
                  <a:pt x="-37" y="529021"/>
                  <a:pt x="16263" y="545296"/>
                  <a:pt x="36320" y="545296"/>
                </a:cubicBezTo>
                <a:lnTo>
                  <a:pt x="712010" y="545296"/>
                </a:lnTo>
                <a:cubicBezTo>
                  <a:pt x="721645" y="545303"/>
                  <a:pt x="730916" y="541467"/>
                  <a:pt x="737763" y="534632"/>
                </a:cubicBezTo>
                <a:lnTo>
                  <a:pt x="974082" y="298313"/>
                </a:lnTo>
                <a:cubicBezTo>
                  <a:pt x="988261" y="284116"/>
                  <a:pt x="988261" y="261126"/>
                  <a:pt x="974082" y="246929"/>
                </a:cubicBezTo>
                <a:lnTo>
                  <a:pt x="737763" y="10610"/>
                </a:lnTo>
                <a:cubicBezTo>
                  <a:pt x="730916" y="3775"/>
                  <a:pt x="721645" y="-61"/>
                  <a:pt x="712010" y="-55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9" name="图形 8" descr="film">
            <a:extLst>
              <a:ext uri="{FF2B5EF4-FFF2-40B4-BE49-F238E27FC236}">
                <a16:creationId xmlns:a16="http://schemas.microsoft.com/office/drawing/2014/main" id="{7ED4BAC6-1E47-2C39-5E0D-5214858F3F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0792" y="920306"/>
            <a:ext cx="1325880" cy="1113790"/>
          </a:xfrm>
          <a:prstGeom prst="rect">
            <a:avLst/>
          </a:prstGeom>
          <a:effectLst>
            <a:outerShdw blurRad="1016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410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0929A-C5DE-3ED8-1DED-CB8A5DF33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6A0B67D7-366F-6816-D65A-79A03CBDCA88}"/>
              </a:ext>
            </a:extLst>
          </p:cNvPr>
          <p:cNvSpPr/>
          <p:nvPr/>
        </p:nvSpPr>
        <p:spPr>
          <a:xfrm>
            <a:off x="824404" y="1026069"/>
            <a:ext cx="2434388" cy="6605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B0F0"/>
            </a:solidFill>
          </a:ln>
          <a:effectLst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787ABF5-6DFF-7D43-67C2-768FA605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– 2 </a:t>
            </a:r>
            <a:r>
              <a:rPr lang="zh-CN" altLang="en-US" dirty="0"/>
              <a:t>关键任务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2829C77-CAC8-B7CF-C8B4-1280E3574955}"/>
              </a:ext>
            </a:extLst>
          </p:cNvPr>
          <p:cNvSpPr txBox="1"/>
          <p:nvPr/>
        </p:nvSpPr>
        <p:spPr>
          <a:xfrm>
            <a:off x="824404" y="1125527"/>
            <a:ext cx="3286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流式</a:t>
            </a:r>
            <a:r>
              <a:rPr lang="en-US" altLang="zh-CN" sz="2400" dirty="0"/>
              <a:t>/</a:t>
            </a:r>
            <a:r>
              <a:rPr lang="zh-CN" altLang="en-US" sz="2400" dirty="0"/>
              <a:t>订阅型协议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7038F7E-FEF9-1604-F525-3774F703BCEF}"/>
              </a:ext>
            </a:extLst>
          </p:cNvPr>
          <p:cNvSpPr txBox="1"/>
          <p:nvPr/>
        </p:nvSpPr>
        <p:spPr>
          <a:xfrm>
            <a:off x="824404" y="4103237"/>
            <a:ext cx="2903070" cy="2303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SDK </a:t>
            </a:r>
            <a:r>
              <a:rPr lang="zh-CN" altLang="en-US" dirty="0">
                <a:solidFill>
                  <a:schemeClr val="tx1"/>
                </a:solidFill>
              </a:rPr>
              <a:t>协议的特点是客户端发送一个回放请求后，服务器会持续返回数据（文件头、码流分段、回放总长度等），直到回放结束。</a:t>
            </a:r>
            <a:br>
              <a:rPr lang="zh-CN" altLang="en-US" dirty="0">
                <a:solidFill>
                  <a:schemeClr val="tx1"/>
                </a:solidFill>
              </a:rPr>
            </a:br>
            <a:r>
              <a:rPr lang="zh-CN" altLang="en-US" dirty="0">
                <a:solidFill>
                  <a:schemeClr val="tx1"/>
                </a:solidFill>
              </a:rPr>
              <a:t>这与 </a:t>
            </a:r>
            <a:r>
              <a:rPr lang="en-US" altLang="zh-CN" dirty="0">
                <a:solidFill>
                  <a:schemeClr val="tx1"/>
                </a:solidFill>
              </a:rPr>
              <a:t>RTSP </a:t>
            </a:r>
            <a:r>
              <a:rPr lang="zh-CN" altLang="en-US" dirty="0">
                <a:solidFill>
                  <a:schemeClr val="tx1"/>
                </a:solidFill>
              </a:rPr>
              <a:t>工具不同，</a:t>
            </a:r>
            <a:r>
              <a:rPr lang="en-US" altLang="zh-CN" dirty="0">
                <a:solidFill>
                  <a:schemeClr val="tx1"/>
                </a:solidFill>
              </a:rPr>
              <a:t>RTSP </a:t>
            </a:r>
            <a:r>
              <a:rPr lang="zh-CN" altLang="en-US" dirty="0">
                <a:solidFill>
                  <a:schemeClr val="tx1"/>
                </a:solidFill>
              </a:rPr>
              <a:t>是严格的一请求一响应模式。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zh-CN" altLang="en-US" dirty="0">
              <a:solidFill>
                <a:schemeClr val="tx1"/>
              </a:solidFill>
            </a:endParaRPr>
          </a:p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7AD4F12-4D54-111E-D6BB-29130B55B152}"/>
              </a:ext>
            </a:extLst>
          </p:cNvPr>
          <p:cNvSpPr txBox="1"/>
          <p:nvPr/>
        </p:nvSpPr>
        <p:spPr>
          <a:xfrm>
            <a:off x="4025441" y="4103237"/>
            <a:ext cx="3720230" cy="2025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ea typeface="OPPOSans L" panose="00020600040101010101" charset="-122"/>
              </a:rPr>
              <a:t>我设计了基于 状态机的解析逻辑：通过标记回放状态；</a:t>
            </a:r>
            <a:br>
              <a:rPr lang="en-US" altLang="zh-CN" sz="1400" dirty="0">
                <a:ea typeface="OPPOSans L" panose="00020600040101010101" charset="-122"/>
              </a:rPr>
            </a:br>
            <a:r>
              <a:rPr lang="zh-CN" altLang="en-US" sz="1400" dirty="0">
                <a:ea typeface="OPPOSans L" panose="00020600040101010101" charset="-122"/>
              </a:rPr>
              <a:t>在回放状态下，连续解析服务端响应，累积 </a:t>
            </a:r>
            <a:r>
              <a:rPr lang="en-US" altLang="zh-CN" sz="1400" dirty="0">
                <a:ea typeface="OPPOSans L" panose="00020600040101010101" charset="-122"/>
              </a:rPr>
              <a:t>PS </a:t>
            </a:r>
            <a:r>
              <a:rPr lang="zh-CN" altLang="en-US" sz="1400" dirty="0">
                <a:ea typeface="OPPOSans L" panose="00020600040101010101" charset="-122"/>
              </a:rPr>
              <a:t>流数据中，直到检测到播放结束或异常；</a:t>
            </a:r>
            <a:br>
              <a:rPr lang="en-US" altLang="zh-CN" sz="1400" dirty="0">
                <a:ea typeface="OPPOSans L" panose="00020600040101010101" charset="-122"/>
              </a:rPr>
            </a:br>
            <a:r>
              <a:rPr lang="zh-CN" altLang="en-US" sz="1400" dirty="0">
                <a:ea typeface="OPPOSans L" panose="00020600040101010101" charset="-122"/>
              </a:rPr>
              <a:t>非回放状态下，解析普通控制命令响应，仍然保持请求队列，确保客户端请求与响应正确对应。</a:t>
            </a:r>
            <a:endParaRPr lang="en-US" altLang="zh-CN" sz="1400" dirty="0">
              <a:ea typeface="OPPOSans L" panose="00020600040101010101" charset="-122"/>
            </a:endParaRPr>
          </a:p>
        </p:txBody>
      </p:sp>
      <p:pic>
        <p:nvPicPr>
          <p:cNvPr id="21" name="图形 20">
            <a:extLst>
              <a:ext uri="{FF2B5EF4-FFF2-40B4-BE49-F238E27FC236}">
                <a16:creationId xmlns:a16="http://schemas.microsoft.com/office/drawing/2014/main" id="{5045CD92-2A93-F9BC-DED3-072F67693CC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1150" y="2026920"/>
            <a:ext cx="1117409" cy="1407809"/>
          </a:xfrm>
          <a:prstGeom prst="rect">
            <a:avLst/>
          </a:prstGeom>
        </p:spPr>
      </p:pic>
      <p:pic>
        <p:nvPicPr>
          <p:cNvPr id="27" name="图形 26">
            <a:extLst>
              <a:ext uri="{FF2B5EF4-FFF2-40B4-BE49-F238E27FC236}">
                <a16:creationId xmlns:a16="http://schemas.microsoft.com/office/drawing/2014/main" id="{FED70078-85EB-604D-3E60-CCFB3148AE1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59709" y="2274176"/>
            <a:ext cx="1222036" cy="1154824"/>
          </a:xfrm>
          <a:prstGeom prst="rect">
            <a:avLst/>
          </a:prstGeom>
        </p:spPr>
      </p:pic>
      <p:pic>
        <p:nvPicPr>
          <p:cNvPr id="31" name="图形 30">
            <a:extLst>
              <a:ext uri="{FF2B5EF4-FFF2-40B4-BE49-F238E27FC236}">
                <a16:creationId xmlns:a16="http://schemas.microsoft.com/office/drawing/2014/main" id="{E69D0783-057A-EAA8-1477-65C24BC4479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74538" y="2026920"/>
            <a:ext cx="1222036" cy="1440168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293E7C22-B0CB-EC3A-6CEA-4EAD872B776C}"/>
              </a:ext>
            </a:extLst>
          </p:cNvPr>
          <p:cNvSpPr txBox="1"/>
          <p:nvPr/>
        </p:nvSpPr>
        <p:spPr>
          <a:xfrm>
            <a:off x="718258" y="3583838"/>
            <a:ext cx="2796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挑战出现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3ABCF50-C594-2AEC-F59B-2F6C1502BC97}"/>
              </a:ext>
            </a:extLst>
          </p:cNvPr>
          <p:cNvSpPr txBox="1"/>
          <p:nvPr/>
        </p:nvSpPr>
        <p:spPr>
          <a:xfrm>
            <a:off x="8224643" y="4104199"/>
            <a:ext cx="3142953" cy="174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ea typeface="OPPOSans L" panose="00020600040101010101" charset="-122"/>
              </a:rPr>
              <a:t>- </a:t>
            </a:r>
            <a:r>
              <a:rPr lang="zh-CN" altLang="en-US" sz="1400" dirty="0">
                <a:ea typeface="OPPOSans L" panose="00020600040101010101" charset="-122"/>
              </a:rPr>
              <a:t>工具可以完整记录 一请求</a:t>
            </a:r>
            <a:r>
              <a:rPr lang="en-US" altLang="zh-CN" sz="1400" dirty="0">
                <a:ea typeface="OPPOSans L" panose="00020600040101010101" charset="-122"/>
              </a:rPr>
              <a:t>--</a:t>
            </a:r>
            <a:r>
              <a:rPr lang="zh-CN" altLang="en-US" sz="1400" dirty="0">
                <a:ea typeface="OPPOSans L" panose="00020600040101010101" charset="-122"/>
              </a:rPr>
              <a:t>多响应的交互，确保回放数据完整；</a:t>
            </a:r>
            <a:br>
              <a:rPr lang="en-US" altLang="zh-CN" sz="1400" dirty="0">
                <a:ea typeface="OPPOSans L" panose="00020600040101010101" charset="-122"/>
              </a:rPr>
            </a:br>
            <a:r>
              <a:rPr lang="en-US" altLang="zh-CN" sz="1400" dirty="0">
                <a:ea typeface="OPPOSans L" panose="00020600040101010101" charset="-122"/>
              </a:rPr>
              <a:t>- </a:t>
            </a:r>
            <a:r>
              <a:rPr lang="zh-CN" altLang="en-US" sz="1400" dirty="0">
                <a:ea typeface="OPPOSans L" panose="00020600040101010101" charset="-122"/>
              </a:rPr>
              <a:t>可以自动导出 </a:t>
            </a:r>
            <a:r>
              <a:rPr lang="en-US" altLang="zh-CN" sz="1400" dirty="0">
                <a:ea typeface="OPPOSans L" panose="00020600040101010101" charset="-122"/>
              </a:rPr>
              <a:t>PS </a:t>
            </a:r>
            <a:r>
              <a:rPr lang="zh-CN" altLang="en-US" sz="1400" dirty="0">
                <a:ea typeface="OPPOSans L" panose="00020600040101010101" charset="-122"/>
              </a:rPr>
              <a:t>流文件，用 </a:t>
            </a:r>
            <a:r>
              <a:rPr lang="en-US" altLang="zh-CN" sz="1400" dirty="0">
                <a:ea typeface="OPPOSans L" panose="00020600040101010101" charset="-122"/>
              </a:rPr>
              <a:t>VLC </a:t>
            </a:r>
            <a:r>
              <a:rPr lang="zh-CN" altLang="en-US" sz="1400" dirty="0">
                <a:ea typeface="OPPOSans L" panose="00020600040101010101" charset="-122"/>
              </a:rPr>
              <a:t>播放验证；</a:t>
            </a:r>
            <a:br>
              <a:rPr lang="en-US" altLang="zh-CN" sz="1400" dirty="0">
                <a:ea typeface="OPPOSans L" panose="00020600040101010101" charset="-122"/>
              </a:rPr>
            </a:br>
            <a:r>
              <a:rPr lang="en-US" altLang="zh-CN" sz="1400" dirty="0">
                <a:ea typeface="OPPOSans L" panose="00020600040101010101" charset="-122"/>
              </a:rPr>
              <a:t>- </a:t>
            </a:r>
            <a:r>
              <a:rPr lang="zh-CN" altLang="en-US" sz="1400" dirty="0">
                <a:ea typeface="OPPOSans L" panose="00020600040101010101" charset="-122"/>
              </a:rPr>
              <a:t>支持异常分析，如请求无录像文件、立即结束回放等；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CC3B344-A7A0-A5DB-6B61-A869813FE06B}"/>
              </a:ext>
            </a:extLst>
          </p:cNvPr>
          <p:cNvSpPr txBox="1"/>
          <p:nvPr/>
        </p:nvSpPr>
        <p:spPr>
          <a:xfrm>
            <a:off x="4487094" y="3583838"/>
            <a:ext cx="2796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问题排查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EE7C03A-8856-E37A-7374-B17D105291E5}"/>
              </a:ext>
            </a:extLst>
          </p:cNvPr>
          <p:cNvSpPr txBox="1"/>
          <p:nvPr/>
        </p:nvSpPr>
        <p:spPr>
          <a:xfrm>
            <a:off x="8172265" y="3583838"/>
            <a:ext cx="2796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最终解决</a:t>
            </a:r>
          </a:p>
        </p:txBody>
      </p:sp>
    </p:spTree>
    <p:extLst>
      <p:ext uri="{BB962C8B-B14F-4D97-AF65-F5344CB8AC3E}">
        <p14:creationId xmlns:p14="http://schemas.microsoft.com/office/powerpoint/2010/main" val="142050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vecto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vecto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vecto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vecto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vecto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vecto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vecto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vector"/>
</p:tagLst>
</file>

<file path=ppt/theme/theme1.xml><?xml version="1.0" encoding="utf-8"?>
<a:theme xmlns:a="http://schemas.openxmlformats.org/drawingml/2006/main" name="海康威视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D7000F"/>
      </a:accent1>
      <a:accent2>
        <a:srgbClr val="717171"/>
      </a:accent2>
      <a:accent3>
        <a:srgbClr val="A5A5A5"/>
      </a:accent3>
      <a:accent4>
        <a:srgbClr val="A9A9A9"/>
      </a:accent4>
      <a:accent5>
        <a:srgbClr val="C6C6C6"/>
      </a:accent5>
      <a:accent6>
        <a:srgbClr val="E2E2E2"/>
      </a:accent6>
      <a:hlink>
        <a:srgbClr val="0077C8"/>
      </a:hlink>
      <a:folHlink>
        <a:srgbClr val="717171"/>
      </a:folHlink>
    </a:clrScheme>
    <a:fontScheme name="标准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D7000F"/>
    </a:accent1>
    <a:accent2>
      <a:srgbClr val="717171"/>
    </a:accent2>
    <a:accent3>
      <a:srgbClr val="A5A5A5"/>
    </a:accent3>
    <a:accent4>
      <a:srgbClr val="A9A9A9"/>
    </a:accent4>
    <a:accent5>
      <a:srgbClr val="C6C6C6"/>
    </a:accent5>
    <a:accent6>
      <a:srgbClr val="E2E2E2"/>
    </a:accent6>
    <a:hlink>
      <a:srgbClr val="0077C8"/>
    </a:hlink>
    <a:folHlink>
      <a:srgbClr val="71717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2719</Words>
  <Application>Microsoft Office PowerPoint</Application>
  <PresentationFormat>宽屏</PresentationFormat>
  <Paragraphs>117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OPPOSans L</vt:lpstr>
      <vt:lpstr>等线</vt:lpstr>
      <vt:lpstr>微软雅黑</vt:lpstr>
      <vt:lpstr>Arial</vt:lpstr>
      <vt:lpstr>海康威视</vt:lpstr>
      <vt:lpstr>超新星转录用评估-个人材料</vt:lpstr>
      <vt:lpstr>Part - 1</vt:lpstr>
      <vt:lpstr>Part – 1 自我介绍</vt:lpstr>
      <vt:lpstr>Part - 2</vt:lpstr>
      <vt:lpstr>Part – 2 关键任务</vt:lpstr>
      <vt:lpstr>Part – 2 关键任务</vt:lpstr>
      <vt:lpstr>Part – 2 关键任务</vt:lpstr>
      <vt:lpstr>Part – 2 关键任务</vt:lpstr>
      <vt:lpstr>Part – 2 关键任务</vt:lpstr>
      <vt:lpstr>Part – 2 关键任务</vt:lpstr>
      <vt:lpstr>Part – 2 关键任务</vt:lpstr>
      <vt:lpstr>Part - 3</vt:lpstr>
      <vt:lpstr>Part 3 – 总结反思</vt:lpstr>
      <vt:lpstr>Part 3 – 总结反思</vt:lpstr>
      <vt:lpstr>Part 4 - 个人发展展望</vt:lpstr>
      <vt:lpstr>Part 4 - 发展展望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闽 袁</cp:lastModifiedBy>
  <cp:revision>193</cp:revision>
  <dcterms:created xsi:type="dcterms:W3CDTF">2019-06-19T02:08:00Z</dcterms:created>
  <dcterms:modified xsi:type="dcterms:W3CDTF">2025-08-27T02:59:17Z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5838355121E449339987D0D6F8DB271D</vt:lpwstr>
  </property>
</Properties>
</file>